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0" r:id="rId2"/>
    <p:sldMasterId id="2147483684" r:id="rId3"/>
  </p:sldMasterIdLst>
  <p:notesMasterIdLst>
    <p:notesMasterId r:id="rId69"/>
  </p:notesMasterIdLst>
  <p:sldIdLst>
    <p:sldId id="257" r:id="rId4"/>
    <p:sldId id="4016" r:id="rId5"/>
    <p:sldId id="2517" r:id="rId6"/>
    <p:sldId id="3131" r:id="rId7"/>
    <p:sldId id="4046" r:id="rId8"/>
    <p:sldId id="4035" r:id="rId9"/>
    <p:sldId id="4038" r:id="rId10"/>
    <p:sldId id="4037" r:id="rId11"/>
    <p:sldId id="4036" r:id="rId12"/>
    <p:sldId id="4039" r:id="rId13"/>
    <p:sldId id="4040" r:id="rId14"/>
    <p:sldId id="4042" r:id="rId15"/>
    <p:sldId id="4043" r:id="rId16"/>
    <p:sldId id="4044" r:id="rId17"/>
    <p:sldId id="4041" r:id="rId18"/>
    <p:sldId id="4045" r:id="rId19"/>
    <p:sldId id="4033" r:id="rId20"/>
    <p:sldId id="4017" r:id="rId21"/>
    <p:sldId id="4018" r:id="rId22"/>
    <p:sldId id="4026" r:id="rId23"/>
    <p:sldId id="4049" r:id="rId24"/>
    <p:sldId id="3954" r:id="rId25"/>
    <p:sldId id="4048" r:id="rId26"/>
    <p:sldId id="4054" r:id="rId27"/>
    <p:sldId id="4053" r:id="rId28"/>
    <p:sldId id="4055" r:id="rId29"/>
    <p:sldId id="4056" r:id="rId30"/>
    <p:sldId id="4057" r:id="rId31"/>
    <p:sldId id="4060" r:id="rId32"/>
    <p:sldId id="4062" r:id="rId33"/>
    <p:sldId id="4081" r:id="rId34"/>
    <p:sldId id="4080" r:id="rId35"/>
    <p:sldId id="4082" r:id="rId36"/>
    <p:sldId id="4083" r:id="rId37"/>
    <p:sldId id="4084" r:id="rId38"/>
    <p:sldId id="4085" r:id="rId39"/>
    <p:sldId id="4086" r:id="rId40"/>
    <p:sldId id="4087" r:id="rId41"/>
    <p:sldId id="4088" r:id="rId42"/>
    <p:sldId id="4089" r:id="rId43"/>
    <p:sldId id="4090" r:id="rId44"/>
    <p:sldId id="4077" r:id="rId45"/>
    <p:sldId id="4078" r:id="rId46"/>
    <p:sldId id="4079" r:id="rId47"/>
    <p:sldId id="4091" r:id="rId48"/>
    <p:sldId id="4092" r:id="rId49"/>
    <p:sldId id="4093" r:id="rId50"/>
    <p:sldId id="4094" r:id="rId51"/>
    <p:sldId id="4095" r:id="rId52"/>
    <p:sldId id="4096" r:id="rId53"/>
    <p:sldId id="4031" r:id="rId54"/>
    <p:sldId id="4069" r:id="rId55"/>
    <p:sldId id="4063" r:id="rId56"/>
    <p:sldId id="4065" r:id="rId57"/>
    <p:sldId id="4066" r:id="rId58"/>
    <p:sldId id="4067" r:id="rId59"/>
    <p:sldId id="3983" r:id="rId60"/>
    <p:sldId id="3984" r:id="rId61"/>
    <p:sldId id="3965" r:id="rId62"/>
    <p:sldId id="3985" r:id="rId63"/>
    <p:sldId id="3986" r:id="rId64"/>
    <p:sldId id="4068" r:id="rId65"/>
    <p:sldId id="4070" r:id="rId66"/>
    <p:sldId id="4071" r:id="rId67"/>
    <p:sldId id="4072" r:id="rId6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925"/>
    <a:srgbClr val="3CBFAE"/>
    <a:srgbClr val="414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7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E0A83-836C-4F2A-B07E-91A930734E8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997AB22-A0C5-4B02-82D5-D9319E4A2B26}">
      <dgm:prSet phldrT="[Texto]"/>
      <dgm:spPr/>
      <dgm:t>
        <a:bodyPr/>
        <a:lstStyle/>
        <a:p>
          <a:r>
            <a:rPr lang="pt-BR" dirty="0"/>
            <a:t>Sistema de monitoramento e prestação de contas</a:t>
          </a:r>
        </a:p>
      </dgm:t>
    </dgm:pt>
    <dgm:pt modelId="{88C56ADE-7F1C-4C52-8582-A20725012AD1}" type="parTrans" cxnId="{D039B7DA-2058-475A-A79D-B7A28C850154}">
      <dgm:prSet/>
      <dgm:spPr/>
      <dgm:t>
        <a:bodyPr/>
        <a:lstStyle/>
        <a:p>
          <a:endParaRPr lang="pt-BR"/>
        </a:p>
      </dgm:t>
    </dgm:pt>
    <dgm:pt modelId="{850D91E0-867F-4E06-B261-B424F165BA18}" type="sibTrans" cxnId="{D039B7DA-2058-475A-A79D-B7A28C850154}">
      <dgm:prSet/>
      <dgm:spPr/>
      <dgm:t>
        <a:bodyPr/>
        <a:lstStyle/>
        <a:p>
          <a:endParaRPr lang="pt-BR"/>
        </a:p>
      </dgm:t>
    </dgm:pt>
    <dgm:pt modelId="{84C93A9F-D6E5-4666-A16E-EC47769560A6}">
      <dgm:prSet phldrT="[Texto]"/>
      <dgm:spPr/>
      <dgm:t>
        <a:bodyPr/>
        <a:lstStyle/>
        <a:p>
          <a:r>
            <a:rPr lang="pt-BR" dirty="0"/>
            <a:t>Incentivos para Municípios e Beneficiários</a:t>
          </a:r>
        </a:p>
      </dgm:t>
    </dgm:pt>
    <dgm:pt modelId="{EC239E71-2D96-4062-891C-AC342EDD9240}" type="parTrans" cxnId="{1A6893A9-9407-47EE-AE8A-C661BCAE22C0}">
      <dgm:prSet/>
      <dgm:spPr/>
      <dgm:t>
        <a:bodyPr/>
        <a:lstStyle/>
        <a:p>
          <a:endParaRPr lang="pt-BR"/>
        </a:p>
      </dgm:t>
    </dgm:pt>
    <dgm:pt modelId="{2A088F93-C364-4F6C-8AF0-A823089423C4}" type="sibTrans" cxnId="{1A6893A9-9407-47EE-AE8A-C661BCAE22C0}">
      <dgm:prSet/>
      <dgm:spPr/>
      <dgm:t>
        <a:bodyPr/>
        <a:lstStyle/>
        <a:p>
          <a:endParaRPr lang="pt-BR"/>
        </a:p>
      </dgm:t>
    </dgm:pt>
    <dgm:pt modelId="{9936A05E-DF5A-4B35-8F33-233A4B555DA9}">
      <dgm:prSet phldrT="[Texto]"/>
      <dgm:spPr/>
      <dgm:t>
        <a:bodyPr/>
        <a:lstStyle/>
        <a:p>
          <a:r>
            <a:rPr lang="pt-BR" dirty="0"/>
            <a:t>Comitê de governança</a:t>
          </a:r>
        </a:p>
      </dgm:t>
    </dgm:pt>
    <dgm:pt modelId="{40039DC4-A0B5-4359-8B63-28C8CD293D87}" type="parTrans" cxnId="{B75DF55C-02D0-4BF6-B8A1-0BFCDC6D56AB}">
      <dgm:prSet/>
      <dgm:spPr/>
      <dgm:t>
        <a:bodyPr/>
        <a:lstStyle/>
        <a:p>
          <a:endParaRPr lang="pt-BR"/>
        </a:p>
      </dgm:t>
    </dgm:pt>
    <dgm:pt modelId="{0C5E47C3-01A3-40CC-88F6-E4665B0905E0}" type="sibTrans" cxnId="{B75DF55C-02D0-4BF6-B8A1-0BFCDC6D56AB}">
      <dgm:prSet/>
      <dgm:spPr/>
      <dgm:t>
        <a:bodyPr/>
        <a:lstStyle/>
        <a:p>
          <a:endParaRPr lang="pt-BR"/>
        </a:p>
      </dgm:t>
    </dgm:pt>
    <dgm:pt modelId="{186625EF-A49D-494E-8DF8-D60AD444B6BE}" type="pres">
      <dgm:prSet presAssocID="{99CE0A83-836C-4F2A-B07E-91A930734E86}" presName="Name0" presStyleCnt="0">
        <dgm:presLayoutVars>
          <dgm:dir/>
          <dgm:resizeHandles val="exact"/>
        </dgm:presLayoutVars>
      </dgm:prSet>
      <dgm:spPr/>
    </dgm:pt>
    <dgm:pt modelId="{0AD93B8E-C794-4305-BB79-57E2955E55F9}" type="pres">
      <dgm:prSet presAssocID="{8997AB22-A0C5-4B02-82D5-D9319E4A2B26}" presName="node" presStyleLbl="node1" presStyleIdx="0" presStyleCnt="3">
        <dgm:presLayoutVars>
          <dgm:bulletEnabled val="1"/>
        </dgm:presLayoutVars>
      </dgm:prSet>
      <dgm:spPr/>
    </dgm:pt>
    <dgm:pt modelId="{C0AAEDB9-7520-4D44-99F0-D84B1E98AE6A}" type="pres">
      <dgm:prSet presAssocID="{850D91E0-867F-4E06-B261-B424F165BA18}" presName="sibTrans" presStyleLbl="sibTrans2D1" presStyleIdx="0" presStyleCnt="3"/>
      <dgm:spPr/>
    </dgm:pt>
    <dgm:pt modelId="{DE65B350-C8A4-41A6-8DFC-1B2B846DAD84}" type="pres">
      <dgm:prSet presAssocID="{850D91E0-867F-4E06-B261-B424F165BA18}" presName="connectorText" presStyleLbl="sibTrans2D1" presStyleIdx="0" presStyleCnt="3"/>
      <dgm:spPr/>
    </dgm:pt>
    <dgm:pt modelId="{134EB5EF-6937-4D2D-9D4A-BC7107BCAB4F}" type="pres">
      <dgm:prSet presAssocID="{84C93A9F-D6E5-4666-A16E-EC47769560A6}" presName="node" presStyleLbl="node1" presStyleIdx="1" presStyleCnt="3">
        <dgm:presLayoutVars>
          <dgm:bulletEnabled val="1"/>
        </dgm:presLayoutVars>
      </dgm:prSet>
      <dgm:spPr/>
    </dgm:pt>
    <dgm:pt modelId="{6AF2010C-7D80-4C16-8499-341E2C192F53}" type="pres">
      <dgm:prSet presAssocID="{2A088F93-C364-4F6C-8AF0-A823089423C4}" presName="sibTrans" presStyleLbl="sibTrans2D1" presStyleIdx="1" presStyleCnt="3"/>
      <dgm:spPr/>
    </dgm:pt>
    <dgm:pt modelId="{CA5BC283-CB60-42A4-8672-81E94A1FEC0D}" type="pres">
      <dgm:prSet presAssocID="{2A088F93-C364-4F6C-8AF0-A823089423C4}" presName="connectorText" presStyleLbl="sibTrans2D1" presStyleIdx="1" presStyleCnt="3"/>
      <dgm:spPr/>
    </dgm:pt>
    <dgm:pt modelId="{2CBC966B-D9F4-47BB-87F1-191697F7B768}" type="pres">
      <dgm:prSet presAssocID="{9936A05E-DF5A-4B35-8F33-233A4B555DA9}" presName="node" presStyleLbl="node1" presStyleIdx="2" presStyleCnt="3">
        <dgm:presLayoutVars>
          <dgm:bulletEnabled val="1"/>
        </dgm:presLayoutVars>
      </dgm:prSet>
      <dgm:spPr/>
    </dgm:pt>
    <dgm:pt modelId="{73009BA3-EDBF-4273-85E1-0987A01510E2}" type="pres">
      <dgm:prSet presAssocID="{0C5E47C3-01A3-40CC-88F6-E4665B0905E0}" presName="sibTrans" presStyleLbl="sibTrans2D1" presStyleIdx="2" presStyleCnt="3"/>
      <dgm:spPr/>
    </dgm:pt>
    <dgm:pt modelId="{CE0FE5F9-5BF4-4EEB-B9E6-0B047A55427C}" type="pres">
      <dgm:prSet presAssocID="{0C5E47C3-01A3-40CC-88F6-E4665B0905E0}" presName="connectorText" presStyleLbl="sibTrans2D1" presStyleIdx="2" presStyleCnt="3"/>
      <dgm:spPr/>
    </dgm:pt>
  </dgm:ptLst>
  <dgm:cxnLst>
    <dgm:cxn modelId="{2EAC2202-AD26-4870-884F-7CBF342C17C1}" type="presOf" srcId="{850D91E0-867F-4E06-B261-B424F165BA18}" destId="{C0AAEDB9-7520-4D44-99F0-D84B1E98AE6A}" srcOrd="0" destOrd="0" presId="urn:microsoft.com/office/officeart/2005/8/layout/cycle7"/>
    <dgm:cxn modelId="{84F33807-0295-4E89-A436-7CFC77657DAA}" type="presOf" srcId="{850D91E0-867F-4E06-B261-B424F165BA18}" destId="{DE65B350-C8A4-41A6-8DFC-1B2B846DAD84}" srcOrd="1" destOrd="0" presId="urn:microsoft.com/office/officeart/2005/8/layout/cycle7"/>
    <dgm:cxn modelId="{6825332E-442F-4D60-B988-41411DB628D3}" type="presOf" srcId="{99CE0A83-836C-4F2A-B07E-91A930734E86}" destId="{186625EF-A49D-494E-8DF8-D60AD444B6BE}" srcOrd="0" destOrd="0" presId="urn:microsoft.com/office/officeart/2005/8/layout/cycle7"/>
    <dgm:cxn modelId="{B75DF55C-02D0-4BF6-B8A1-0BFCDC6D56AB}" srcId="{99CE0A83-836C-4F2A-B07E-91A930734E86}" destId="{9936A05E-DF5A-4B35-8F33-233A4B555DA9}" srcOrd="2" destOrd="0" parTransId="{40039DC4-A0B5-4359-8B63-28C8CD293D87}" sibTransId="{0C5E47C3-01A3-40CC-88F6-E4665B0905E0}"/>
    <dgm:cxn modelId="{F9E9AC49-7A7D-4222-9CB9-C967FE96E994}" type="presOf" srcId="{2A088F93-C364-4F6C-8AF0-A823089423C4}" destId="{6AF2010C-7D80-4C16-8499-341E2C192F53}" srcOrd="0" destOrd="0" presId="urn:microsoft.com/office/officeart/2005/8/layout/cycle7"/>
    <dgm:cxn modelId="{B8E6274D-C7B3-42AB-9B50-AC9C7D985121}" type="presOf" srcId="{0C5E47C3-01A3-40CC-88F6-E4665B0905E0}" destId="{73009BA3-EDBF-4273-85E1-0987A01510E2}" srcOrd="0" destOrd="0" presId="urn:microsoft.com/office/officeart/2005/8/layout/cycle7"/>
    <dgm:cxn modelId="{B413DDA2-EA32-4E76-B1CD-629266F1F1F5}" type="presOf" srcId="{84C93A9F-D6E5-4666-A16E-EC47769560A6}" destId="{134EB5EF-6937-4D2D-9D4A-BC7107BCAB4F}" srcOrd="0" destOrd="0" presId="urn:microsoft.com/office/officeart/2005/8/layout/cycle7"/>
    <dgm:cxn modelId="{1A6893A9-9407-47EE-AE8A-C661BCAE22C0}" srcId="{99CE0A83-836C-4F2A-B07E-91A930734E86}" destId="{84C93A9F-D6E5-4666-A16E-EC47769560A6}" srcOrd="1" destOrd="0" parTransId="{EC239E71-2D96-4062-891C-AC342EDD9240}" sibTransId="{2A088F93-C364-4F6C-8AF0-A823089423C4}"/>
    <dgm:cxn modelId="{AE2F42B8-2C4E-411D-8A8D-4F31B20DE17E}" type="presOf" srcId="{8997AB22-A0C5-4B02-82D5-D9319E4A2B26}" destId="{0AD93B8E-C794-4305-BB79-57E2955E55F9}" srcOrd="0" destOrd="0" presId="urn:microsoft.com/office/officeart/2005/8/layout/cycle7"/>
    <dgm:cxn modelId="{52B83BC9-F527-4623-B6D7-0989363645DF}" type="presOf" srcId="{9936A05E-DF5A-4B35-8F33-233A4B555DA9}" destId="{2CBC966B-D9F4-47BB-87F1-191697F7B768}" srcOrd="0" destOrd="0" presId="urn:microsoft.com/office/officeart/2005/8/layout/cycle7"/>
    <dgm:cxn modelId="{3628FCD8-BEDF-4A45-AEB9-EB20EE877370}" type="presOf" srcId="{0C5E47C3-01A3-40CC-88F6-E4665B0905E0}" destId="{CE0FE5F9-5BF4-4EEB-B9E6-0B047A55427C}" srcOrd="1" destOrd="0" presId="urn:microsoft.com/office/officeart/2005/8/layout/cycle7"/>
    <dgm:cxn modelId="{D039B7DA-2058-475A-A79D-B7A28C850154}" srcId="{99CE0A83-836C-4F2A-B07E-91A930734E86}" destId="{8997AB22-A0C5-4B02-82D5-D9319E4A2B26}" srcOrd="0" destOrd="0" parTransId="{88C56ADE-7F1C-4C52-8582-A20725012AD1}" sibTransId="{850D91E0-867F-4E06-B261-B424F165BA18}"/>
    <dgm:cxn modelId="{C4FCEFE9-7484-42D6-81C0-E52D88DC93F3}" type="presOf" srcId="{2A088F93-C364-4F6C-8AF0-A823089423C4}" destId="{CA5BC283-CB60-42A4-8672-81E94A1FEC0D}" srcOrd="1" destOrd="0" presId="urn:microsoft.com/office/officeart/2005/8/layout/cycle7"/>
    <dgm:cxn modelId="{0E009E38-5674-41BE-842B-D0937EDE191F}" type="presParOf" srcId="{186625EF-A49D-494E-8DF8-D60AD444B6BE}" destId="{0AD93B8E-C794-4305-BB79-57E2955E55F9}" srcOrd="0" destOrd="0" presId="urn:microsoft.com/office/officeart/2005/8/layout/cycle7"/>
    <dgm:cxn modelId="{8EEEB4B8-FF90-4A43-BACE-D6DC210C5F44}" type="presParOf" srcId="{186625EF-A49D-494E-8DF8-D60AD444B6BE}" destId="{C0AAEDB9-7520-4D44-99F0-D84B1E98AE6A}" srcOrd="1" destOrd="0" presId="urn:microsoft.com/office/officeart/2005/8/layout/cycle7"/>
    <dgm:cxn modelId="{ECC74C28-EBAD-42F9-95B6-4ACA5EB16487}" type="presParOf" srcId="{C0AAEDB9-7520-4D44-99F0-D84B1E98AE6A}" destId="{DE65B350-C8A4-41A6-8DFC-1B2B846DAD84}" srcOrd="0" destOrd="0" presId="urn:microsoft.com/office/officeart/2005/8/layout/cycle7"/>
    <dgm:cxn modelId="{EA946E60-3852-4EBD-9695-FF008AC50BD1}" type="presParOf" srcId="{186625EF-A49D-494E-8DF8-D60AD444B6BE}" destId="{134EB5EF-6937-4D2D-9D4A-BC7107BCAB4F}" srcOrd="2" destOrd="0" presId="urn:microsoft.com/office/officeart/2005/8/layout/cycle7"/>
    <dgm:cxn modelId="{0309E3D0-6008-4500-96F8-9BCE973B8DA7}" type="presParOf" srcId="{186625EF-A49D-494E-8DF8-D60AD444B6BE}" destId="{6AF2010C-7D80-4C16-8499-341E2C192F53}" srcOrd="3" destOrd="0" presId="urn:microsoft.com/office/officeart/2005/8/layout/cycle7"/>
    <dgm:cxn modelId="{26C19325-BC5B-4FC6-9167-00B2F33DAAF2}" type="presParOf" srcId="{6AF2010C-7D80-4C16-8499-341E2C192F53}" destId="{CA5BC283-CB60-42A4-8672-81E94A1FEC0D}" srcOrd="0" destOrd="0" presId="urn:microsoft.com/office/officeart/2005/8/layout/cycle7"/>
    <dgm:cxn modelId="{67B4F18A-92F7-4DB2-9412-848AE78C49A4}" type="presParOf" srcId="{186625EF-A49D-494E-8DF8-D60AD444B6BE}" destId="{2CBC966B-D9F4-47BB-87F1-191697F7B768}" srcOrd="4" destOrd="0" presId="urn:microsoft.com/office/officeart/2005/8/layout/cycle7"/>
    <dgm:cxn modelId="{65F691AC-9272-4A2C-95D3-E2631A4CDA4D}" type="presParOf" srcId="{186625EF-A49D-494E-8DF8-D60AD444B6BE}" destId="{73009BA3-EDBF-4273-85E1-0987A01510E2}" srcOrd="5" destOrd="0" presId="urn:microsoft.com/office/officeart/2005/8/layout/cycle7"/>
    <dgm:cxn modelId="{E7FFD285-7442-4AE5-AB79-40748A4786D5}" type="presParOf" srcId="{73009BA3-EDBF-4273-85E1-0987A01510E2}" destId="{CE0FE5F9-5BF4-4EEB-B9E6-0B047A55427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93B8E-C794-4305-BB79-57E2955E55F9}">
      <dsp:nvSpPr>
        <dsp:cNvPr id="0" name=""/>
        <dsp:cNvSpPr/>
      </dsp:nvSpPr>
      <dsp:spPr>
        <a:xfrm>
          <a:off x="2429765" y="1768"/>
          <a:ext cx="2617793" cy="13088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Sistema de monitoramento e prestação de contas</a:t>
          </a:r>
        </a:p>
      </dsp:txBody>
      <dsp:txXfrm>
        <a:off x="2468101" y="40104"/>
        <a:ext cx="2541121" cy="1232224"/>
      </dsp:txXfrm>
    </dsp:sp>
    <dsp:sp modelId="{C0AAEDB9-7520-4D44-99F0-D84B1E98AE6A}">
      <dsp:nvSpPr>
        <dsp:cNvPr id="0" name=""/>
        <dsp:cNvSpPr/>
      </dsp:nvSpPr>
      <dsp:spPr>
        <a:xfrm rot="3600000">
          <a:off x="4137022" y="2299960"/>
          <a:ext cx="1365802" cy="458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4274456" y="2391583"/>
        <a:ext cx="1090934" cy="274867"/>
      </dsp:txXfrm>
    </dsp:sp>
    <dsp:sp modelId="{134EB5EF-6937-4D2D-9D4A-BC7107BCAB4F}">
      <dsp:nvSpPr>
        <dsp:cNvPr id="0" name=""/>
        <dsp:cNvSpPr/>
      </dsp:nvSpPr>
      <dsp:spPr>
        <a:xfrm>
          <a:off x="4592289" y="3747369"/>
          <a:ext cx="2617793" cy="13088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Incentivos para Municípios e Beneficiários</a:t>
          </a:r>
        </a:p>
      </dsp:txBody>
      <dsp:txXfrm>
        <a:off x="4630625" y="3785705"/>
        <a:ext cx="2541121" cy="1232224"/>
      </dsp:txXfrm>
    </dsp:sp>
    <dsp:sp modelId="{6AF2010C-7D80-4C16-8499-341E2C192F53}">
      <dsp:nvSpPr>
        <dsp:cNvPr id="0" name=""/>
        <dsp:cNvSpPr/>
      </dsp:nvSpPr>
      <dsp:spPr>
        <a:xfrm rot="10800000">
          <a:off x="3055761" y="4172760"/>
          <a:ext cx="1365802" cy="458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 rot="10800000">
        <a:off x="3193195" y="4264383"/>
        <a:ext cx="1090934" cy="274867"/>
      </dsp:txXfrm>
    </dsp:sp>
    <dsp:sp modelId="{2CBC966B-D9F4-47BB-87F1-191697F7B768}">
      <dsp:nvSpPr>
        <dsp:cNvPr id="0" name=""/>
        <dsp:cNvSpPr/>
      </dsp:nvSpPr>
      <dsp:spPr>
        <a:xfrm>
          <a:off x="267241" y="3747369"/>
          <a:ext cx="2617793" cy="13088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Comitê de governança</a:t>
          </a:r>
        </a:p>
      </dsp:txBody>
      <dsp:txXfrm>
        <a:off x="305577" y="3785705"/>
        <a:ext cx="2541121" cy="1232224"/>
      </dsp:txXfrm>
    </dsp:sp>
    <dsp:sp modelId="{73009BA3-EDBF-4273-85E1-0987A01510E2}">
      <dsp:nvSpPr>
        <dsp:cNvPr id="0" name=""/>
        <dsp:cNvSpPr/>
      </dsp:nvSpPr>
      <dsp:spPr>
        <a:xfrm rot="18000000">
          <a:off x="1974499" y="2299960"/>
          <a:ext cx="1365802" cy="4581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2111933" y="2391583"/>
        <a:ext cx="1090934" cy="274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2C55E-6FE3-49B1-8271-C59FB437F351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DBDB4-679B-4662-A422-0F4ACA639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92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5449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3A7D4-2C7A-C694-7855-56D77296F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305ABBE-74F6-14B8-BC26-23A767EC48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8DF9DB8-94B2-3AD6-21ED-26075F64AF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39AD549-8284-E44B-BD1D-925845E074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832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0B189-58D0-E4B5-7B71-C4AB4E206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0D9FE7D-E377-F3EB-C6BC-5995501A87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642652D-97C3-2112-78AC-17B23C78C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4766EC2-E828-E357-7172-C9CDF815A2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133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C8EA5-160A-909F-F6CF-EA49D84D6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5E37CA3A-DCD9-8648-F285-209E8E98E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5C4D5133-297E-C2FE-A997-AC80535693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38CD8C-3A91-835D-D274-29397C2268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7004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8C6BD-053F-7ADA-BF12-B3D7692F3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EF6AFE0-B5B0-EF99-3318-641EA6049B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0B98B26-606E-E652-0F1A-8BAE0BFCE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BDE6223-DDA9-995E-7886-D520A22CAA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2167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10202-80CA-69F8-F7C3-71358B5FB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CDCA12C-1A40-83F3-44EE-3986B89E28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59A3C71D-3892-8787-886C-8983A804B5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3C99E26-D794-AC2F-B746-EDAFEFC3EA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7163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63408-C1AF-C3DB-B7C3-DF4B36BD2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540EB65-8DF1-A85F-81BC-7A6E48F16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1E161C1-925C-5BAD-9598-850112E72C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F516E7-E0AE-6C8E-A2AB-66AA90A9B1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8738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EC210-ED3B-01C6-3798-3DA1D6D79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5806872-D8C9-E756-99BB-394545A6B1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C21805B-312F-0EE2-A1B3-FAA1A868D1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A3657DD-9EF9-D1C7-78DD-6A15AB97A0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487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59A2E-C93D-8504-B780-1049CA850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5F45E75-3AED-62DE-41A2-FEC77B07FD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810634A-9D6F-608A-C12C-49A2FB1797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6556E25-07A8-E748-8318-AF5869D997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5629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EF603-2555-5C33-89CC-2454913A7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ABC117D-DDD5-212D-0A3C-0159B185B3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0B42399-1CC5-47BA-A89D-FA20FB763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84F9E2E-FF22-0DC5-240C-07C55B0E5F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739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3C964-B5AC-B579-355C-25BC870C5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F268975-F707-8FF0-3CAA-37A9BE23A4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5C2C7E0-8AD0-DEBB-1347-08AA2FCD4E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B199DE4-C816-522D-BBFA-5C7E15996C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1330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D8B83-EB6C-BB25-00D5-22E88F196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7FFB30C-C91C-2C7C-7301-8967318279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2099AEB-66ED-32D5-8C67-883325D83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34EB57D-D4EB-5483-B910-A997747C1A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41835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41DE2-B237-FED2-047D-56B8153E6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23DF4DF-5EDF-CEAD-BB3A-D5FCE331B8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28242F6-D11A-5EF1-334F-B63B529E4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533A43D-6B49-2AE4-F92A-8AADEB151A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3510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441ED-74AC-A855-E4A5-E3FCDB86D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63EE40C-0AA9-E097-6958-B1EBCAAAB0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B55DBA9-462C-3A85-D058-98AA91EDAE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EFC6E32-E972-FBA9-2E5D-65B48867DD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0839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1486A-3D82-9AD0-E341-20A767CD9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1C6BC64-7136-2668-56FA-76863D988E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C2E6DFB-1AAD-299E-952E-D2EFDA6B2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57A34F8-1557-52A4-0E3E-E94E29E337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71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ADDD3-3224-093E-E57E-937F05A7B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956E8F7-F83F-1AAA-1151-80EFF3A092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BFCFCD2-1ED1-B062-154B-885717F115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F53A62C-5051-43E2-29CB-8B34D9DC68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39237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2666E-0A71-21FF-01C1-BCC5FAEF5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8F07DE5-B96F-5B02-984B-260183C98B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1E955AF-FF77-0C12-F058-671F6FA53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7D6BE5C-24BE-02F4-8F84-98FF1AC5D6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64323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B78DCD-FD9B-0D70-95D3-9141F6C9C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552BA1E-E968-B47F-6CDB-5030F6A217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F606E54-50DE-1F97-F7D0-97C704C27B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911FF4B-3584-BE6F-AB50-7E7B12B079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39508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2C9A9-8416-B7A9-2F1D-77F3425A0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0FF628F-4D42-C3EC-9A01-F81B6206E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6DCBD4F-688C-1E20-E733-0DE417867C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5E05E2A-4217-4506-475D-1D66DE4D15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4423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37FDA-90B6-465E-4C2E-E228A2402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9A401CE-FF8E-3135-FB12-A72E666EB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3D67492-8DB2-C71B-00DF-702ADACCB0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D7E5E26-4F4A-5B3E-B004-DAE8A71DA3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48261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BECF7-BD76-2566-6EAD-5686AAF5B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36EB0B3-55C3-DC51-65E4-CAC454E3F3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D050804-8769-EE5D-6390-8E9FFF3507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5A56BED-E5E9-2774-D1DD-CDFFE91E7F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7328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7B1DF-F576-C40F-C050-966888AB3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D2F3741-E609-4DD9-27BE-F57A318047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631B394-5F00-EEBB-6855-8080929ACF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DFA7F15-9A66-B7AE-DA7A-CCB595137C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1664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D9009-8277-6A34-1A38-3FE464A57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CA50C57-5AC9-51F1-62CC-3785CAEE4E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69356C4-F759-8D3E-36E5-EFA5EB9707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44BB9A0-85C4-D2D6-6BB0-2855EE465B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94509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719B8-81C4-1425-2390-FD166A70E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BA7B724-D404-14B0-8F4D-BD2B2E482B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33773E7-4B06-BB15-EB91-1F0D1672B7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8F507CF-31C3-E580-7D41-A404504E43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3981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8D682-453F-5765-33D2-58CA75FC5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45A31AA-A6C6-B986-B651-CC794769EE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F539D6E-E7FB-A748-D5FE-2752596917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40F693B-A522-396F-130C-B87E6422EB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49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37892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5BF69-11B0-D590-F271-34616EF90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C821DB9-43CF-ADB3-26CB-6F5FED15D1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9E6D0CC-734E-089F-397C-C64A48B32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A493DD5-89C8-4A85-9420-1172B6B908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50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63230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53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5742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14C3A-3DE4-C922-857E-931C5BDD4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B730197-F5B7-AF28-2499-DDC2909523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1E279F1-E48A-F0EE-B445-7DB6F9D12F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8465787-AE2E-C21E-01B2-310732136F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311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586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18462-1F68-6FA4-9A16-9E9A21AE7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9FC7D2E-C1A3-0D52-FA12-F5606E5EBB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41B36F8-76CF-4AB4-752B-0BDB6FB1A5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92DBD5-F5D4-0873-859D-55C333A0F4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67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0CE46-ABA1-549C-F20C-2E8F32AA4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E74D1B7-8362-CA54-4554-B4B87C2E4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8F20265-EA18-6C87-4078-F08E5F5599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F5F8384-C1B3-1F9D-C868-08FDAFD16A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15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42AC5-915D-2830-EF9E-02659B948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2C22506-05C7-425B-448F-97AF862859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84FAD96-ADFE-524B-6BB2-C0E222E4A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444590C-C682-122C-6841-D86DD4951E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2785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CB3D5-2F8B-E09B-2076-D4B2DEA20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B7DDAA6-5DBD-2AA6-997B-41D52D548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BFB0FEB-7655-0CB9-B097-C1E062DF68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DCB8648-4D60-EC08-D4E1-5E9E4DBB3C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DBDB4-679B-4662-A422-0F4ACA63941A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7139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 1">
  <p:cSld name="Slide de título 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3490508" y="1675367"/>
            <a:ext cx="8257200" cy="2736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Verdana"/>
              <a:buNone/>
              <a:defRPr sz="4267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Verdana"/>
              <a:buNone/>
              <a:defRPr sz="69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3490500" y="4273800"/>
            <a:ext cx="8257200" cy="1056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Verdana"/>
              <a:buNone/>
              <a:defRPr sz="2133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8888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333133-2286-84EF-67A4-CE7F13FFA5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282D8E6-C0BA-2603-72E7-F628A1F47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17607B-3B89-B568-073B-C4BC3DBD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016E424-2E5C-151F-82DC-2C9BD793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2249E6A-A8D6-15E0-CB20-272E6C7C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2667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702C3C-E2C9-FF7C-76F8-8DD52170A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620551-3247-0109-3230-A62009040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BA8D9D1-8374-AA28-DD03-495B0B027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CA5E32-5122-E785-172F-F63AEE53D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CFCBD5-1C08-BC3B-6E7A-94CB4F2A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2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C685EF-E347-2D12-D351-77401C2A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00A5A9-6DF8-3EDF-2D33-BF4EB7988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4F0D25-BBCB-EDBF-083D-5432C368C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DCA644-64B3-D7E5-AAEA-223B60288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5C1994-317F-A2E0-EF9C-41A5F8B15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3329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DB927A-7E6C-596F-C1F5-9683C46C2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DE3177B-E353-1ED6-5CF7-597A5055E1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61185E1-0A54-1619-99BA-41A55A2F8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6EB9423-881B-CF0C-D8D1-529E3AF86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F33302E-42C5-9FDE-0165-49B042C01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1739709-D85D-B453-CD6E-5674CDE2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9936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43FC12-0A1C-B21F-04AA-4F6C8DBC5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7BC0988-9570-4820-CB1C-FC635E4B7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758E851-673A-C8FF-F891-4DA93E169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69E17DF-838E-1857-9D2D-FE3770994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5881A6B-8F29-F2B7-3856-CED603157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111E50E-FD32-C80E-D916-DED5599FA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F10E357-D15B-BE90-52F8-E47BD44C9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E55FAFD-F5C1-575B-05D3-75D53A60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0272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5FCBE-A91E-A2AE-099B-40138F456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C0C6EEA-14F5-5A9D-2919-5FE2F31B9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C089EB7-32BC-40A6-6C9E-30F9C74D7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E81E530-8FA1-EFF3-7FBC-9486BB390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2318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9A136B2-4862-AE74-0DD3-F6E40291D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175B8B6-5C6C-EEA6-3384-492CD2E2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B43E282-02EF-0358-FCF4-B70477CE4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7075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EB47A7-9F84-13DF-B308-9F613C56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76B290-8F86-1EF0-BCE4-1DB2CBE3C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55CDA2C-E2D4-C247-64C4-04C0A957E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76DFFBD-4BD9-9BA6-6061-6EA28DA14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0BE6579-EBAD-D6AD-C144-A11654864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ABC7FD-695A-BC07-2FCE-D1D9D0153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05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38B368-57F7-121C-29B2-132383C81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73EA598-5866-1E70-E845-417982D1C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04290A-6103-FD3F-8D8C-D3C926602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26FF72E-E73D-BCFD-14DF-8BC2A40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932696-CC7D-A22B-A724-E3829A2B2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8DA2FF9-55C0-0E1D-04B2-EDA2FBCD7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2217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B0D22-83C8-EB6D-0FE9-6569EDA6B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01882CA-5A6C-0FB5-F8FA-E84644273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D1C809-9E65-D80F-FB5A-4126C9893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F0EB9D-8B56-F589-F234-2BECB2E8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CAD8AB-026C-061E-0F4C-4B2E2547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6198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4120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4ED27B3-E10C-7B9C-0E14-B6FAA41B67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D5050AC-6866-49A7-4B04-D09BAED47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FFB528-7946-580C-CA79-4D6361A5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5127C7-59C6-4B6A-5830-F47953F5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1BC915-37B5-289E-52A1-9C1D56E8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6668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adrão do plano de fundo&#10;&#10;Descrição gerada automaticamente">
            <a:extLst>
              <a:ext uri="{FF2B5EF4-FFF2-40B4-BE49-F238E27FC236}">
                <a16:creationId xmlns:a16="http://schemas.microsoft.com/office/drawing/2014/main" id="{46D4E740-00F5-31C5-B8DB-9EAD0A344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6898F7B0-7C55-5B23-E93F-8347409EBEAB}"/>
              </a:ext>
            </a:extLst>
          </p:cNvPr>
          <p:cNvCxnSpPr/>
          <p:nvPr userDrawn="1"/>
        </p:nvCxnSpPr>
        <p:spPr>
          <a:xfrm>
            <a:off x="8303171" y="-126124"/>
            <a:ext cx="0" cy="15975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entágono 5">
            <a:extLst>
              <a:ext uri="{FF2B5EF4-FFF2-40B4-BE49-F238E27FC236}">
                <a16:creationId xmlns:a16="http://schemas.microsoft.com/office/drawing/2014/main" id="{F907D587-CB81-BFF7-F9F4-2BE338C50E99}"/>
              </a:ext>
            </a:extLst>
          </p:cNvPr>
          <p:cNvSpPr/>
          <p:nvPr userDrawn="1"/>
        </p:nvSpPr>
        <p:spPr>
          <a:xfrm rot="5400000">
            <a:off x="90782" y="564127"/>
            <a:ext cx="2452741" cy="1152365"/>
          </a:xfrm>
          <a:prstGeom prst="homePlate">
            <a:avLst>
              <a:gd name="adj" fmla="val 24286"/>
            </a:avLst>
          </a:prstGeom>
          <a:solidFill>
            <a:srgbClr val="0F3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685267E-46C4-4D14-EE7F-7A4F870BE70D}"/>
              </a:ext>
            </a:extLst>
          </p:cNvPr>
          <p:cNvCxnSpPr/>
          <p:nvPr userDrawn="1"/>
        </p:nvCxnSpPr>
        <p:spPr>
          <a:xfrm>
            <a:off x="914955" y="1749057"/>
            <a:ext cx="795511" cy="0"/>
          </a:xfrm>
          <a:prstGeom prst="line">
            <a:avLst/>
          </a:prstGeom>
          <a:ln w="1270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B344F305-0E9A-5CAD-28AB-680AF687ED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22" r="67051"/>
          <a:stretch/>
        </p:blipFill>
        <p:spPr>
          <a:xfrm>
            <a:off x="740975" y="863955"/>
            <a:ext cx="1152361" cy="78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10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Padrão do plano de fundo&#10;&#10;Descrição gerada automaticamente">
            <a:extLst>
              <a:ext uri="{FF2B5EF4-FFF2-40B4-BE49-F238E27FC236}">
                <a16:creationId xmlns:a16="http://schemas.microsoft.com/office/drawing/2014/main" id="{D15EF456-A784-D910-9883-19073BD710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06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Padrão do plano de fundo&#10;&#10;Descrição gerada automaticamente">
            <a:extLst>
              <a:ext uri="{FF2B5EF4-FFF2-40B4-BE49-F238E27FC236}">
                <a16:creationId xmlns:a16="http://schemas.microsoft.com/office/drawing/2014/main" id="{784342B0-49FB-3452-B0F3-47FAF166FA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4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adrão do plano de fundo&#10;&#10;Descrição gerada automaticamente">
            <a:extLst>
              <a:ext uri="{FF2B5EF4-FFF2-40B4-BE49-F238E27FC236}">
                <a16:creationId xmlns:a16="http://schemas.microsoft.com/office/drawing/2014/main" id="{46D4E740-00F5-31C5-B8DB-9EAD0A344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tângulo Arredondado 5">
            <a:extLst>
              <a:ext uri="{FF2B5EF4-FFF2-40B4-BE49-F238E27FC236}">
                <a16:creationId xmlns:a16="http://schemas.microsoft.com/office/drawing/2014/main" id="{00D8900D-82AB-A077-5AEE-35273F060352}"/>
              </a:ext>
            </a:extLst>
          </p:cNvPr>
          <p:cNvSpPr/>
          <p:nvPr userDrawn="1"/>
        </p:nvSpPr>
        <p:spPr>
          <a:xfrm>
            <a:off x="7740501" y="2232837"/>
            <a:ext cx="6563833" cy="6741042"/>
          </a:xfrm>
          <a:prstGeom prst="roundRect">
            <a:avLst>
              <a:gd name="adj" fmla="val 9216"/>
            </a:avLst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0118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Cap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583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11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48722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1219170" lvl="1" indent="-414856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2pPr>
            <a:lvl3pPr marL="1828754" lvl="2" indent="-414856">
              <a:spcBef>
                <a:spcPts val="2133"/>
              </a:spcBef>
              <a:spcAft>
                <a:spcPts val="0"/>
              </a:spcAft>
              <a:buSzPts val="1300"/>
              <a:buChar char="■"/>
              <a:defRPr/>
            </a:lvl3pPr>
            <a:lvl4pPr marL="2438339" lvl="3" indent="-414856">
              <a:spcBef>
                <a:spcPts val="2133"/>
              </a:spcBef>
              <a:spcAft>
                <a:spcPts val="0"/>
              </a:spcAft>
              <a:buSzPts val="1300"/>
              <a:buChar char="●"/>
              <a:defRPr/>
            </a:lvl4pPr>
            <a:lvl5pPr marL="3047924" lvl="4" indent="-414856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5pPr>
            <a:lvl6pPr marL="3657509" lvl="5" indent="-414856">
              <a:spcBef>
                <a:spcPts val="2133"/>
              </a:spcBef>
              <a:spcAft>
                <a:spcPts val="0"/>
              </a:spcAft>
              <a:buSzPts val="1300"/>
              <a:buChar char="■"/>
              <a:defRPr/>
            </a:lvl6pPr>
            <a:lvl7pPr marL="4267093" lvl="6" indent="-414856">
              <a:spcBef>
                <a:spcPts val="2133"/>
              </a:spcBef>
              <a:spcAft>
                <a:spcPts val="0"/>
              </a:spcAft>
              <a:buSzPts val="1300"/>
              <a:buChar char="●"/>
              <a:defRPr/>
            </a:lvl7pPr>
            <a:lvl8pPr marL="4876678" lvl="7" indent="-414856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8pPr>
            <a:lvl9pPr marL="5486263" lvl="8" indent="-414856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331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body" idx="1"/>
          </p:nvPr>
        </p:nvSpPr>
        <p:spPr>
          <a:xfrm>
            <a:off x="415600" y="5395036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137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8722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1219170" lvl="1" indent="-414856" algn="ctr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2pPr>
            <a:lvl3pPr marL="1828754" lvl="2" indent="-414856" algn="ctr">
              <a:spcBef>
                <a:spcPts val="2133"/>
              </a:spcBef>
              <a:spcAft>
                <a:spcPts val="0"/>
              </a:spcAft>
              <a:buSzPts val="1300"/>
              <a:buChar char="■"/>
              <a:defRPr/>
            </a:lvl3pPr>
            <a:lvl4pPr marL="2438339" lvl="3" indent="-414856" algn="ctr">
              <a:spcBef>
                <a:spcPts val="2133"/>
              </a:spcBef>
              <a:spcAft>
                <a:spcPts val="0"/>
              </a:spcAft>
              <a:buSzPts val="1300"/>
              <a:buChar char="●"/>
              <a:defRPr/>
            </a:lvl4pPr>
            <a:lvl5pPr marL="3047924" lvl="4" indent="-414856" algn="ctr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5pPr>
            <a:lvl6pPr marL="3657509" lvl="5" indent="-414856" algn="ctr">
              <a:spcBef>
                <a:spcPts val="2133"/>
              </a:spcBef>
              <a:spcAft>
                <a:spcPts val="0"/>
              </a:spcAft>
              <a:buSzPts val="1300"/>
              <a:buChar char="■"/>
              <a:defRPr/>
            </a:lvl6pPr>
            <a:lvl7pPr marL="4267093" lvl="6" indent="-414856" algn="ctr">
              <a:spcBef>
                <a:spcPts val="2133"/>
              </a:spcBef>
              <a:spcAft>
                <a:spcPts val="0"/>
              </a:spcAft>
              <a:buSzPts val="1300"/>
              <a:buChar char="●"/>
              <a:defRPr/>
            </a:lvl7pPr>
            <a:lvl8pPr marL="4876678" lvl="7" indent="-414856" algn="ctr">
              <a:spcBef>
                <a:spcPts val="2133"/>
              </a:spcBef>
              <a:spcAft>
                <a:spcPts val="0"/>
              </a:spcAft>
              <a:buSzPts val="1300"/>
              <a:buChar char="○"/>
              <a:defRPr/>
            </a:lvl8pPr>
            <a:lvl9pPr marL="5486263" lvl="8" indent="-414856" algn="ctr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32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DE7493-2E4B-5C4E-9CEC-D983D7735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976" y="593367"/>
            <a:ext cx="6981424" cy="763600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387CE094-D946-834B-8742-C22D40B9BA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492220" cy="6864351"/>
          </a:xfrm>
        </p:spPr>
        <p:txBody>
          <a:bodyPr/>
          <a:lstStyle>
            <a:lvl1pPr marL="160863" indent="0">
              <a:buNone/>
              <a:defRPr/>
            </a:lvl1pPr>
          </a:lstStyle>
          <a:p>
            <a:endParaRPr lang="pt-BR" dirty="0"/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14A18C9F-D37E-CD41-AA0F-37871F1016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94976" y="1996018"/>
            <a:ext cx="6981424" cy="4042833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</p:spTree>
    <p:extLst>
      <p:ext uri="{BB962C8B-B14F-4D97-AF65-F5344CB8AC3E}">
        <p14:creationId xmlns:p14="http://schemas.microsoft.com/office/powerpoint/2010/main" val="2873329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2CDA-3E6F-469F-BC30-FE6E0532F85C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748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Padrão do plano de fundo&#10;&#10;Descrição gerada automaticamente">
            <a:extLst>
              <a:ext uri="{FF2B5EF4-FFF2-40B4-BE49-F238E27FC236}">
                <a16:creationId xmlns:a16="http://schemas.microsoft.com/office/drawing/2014/main" id="{D15EF456-A784-D910-9883-19073BD710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5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adrão do plano de fundo&#10;&#10;Descrição gerada automaticamente">
            <a:extLst>
              <a:ext uri="{FF2B5EF4-FFF2-40B4-BE49-F238E27FC236}">
                <a16:creationId xmlns:a16="http://schemas.microsoft.com/office/drawing/2014/main" id="{46D4E740-00F5-31C5-B8DB-9EAD0A344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6898F7B0-7C55-5B23-E93F-8347409EBEAB}"/>
              </a:ext>
            </a:extLst>
          </p:cNvPr>
          <p:cNvCxnSpPr/>
          <p:nvPr userDrawn="1"/>
        </p:nvCxnSpPr>
        <p:spPr>
          <a:xfrm>
            <a:off x="8303171" y="-126124"/>
            <a:ext cx="0" cy="15975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entágono 5">
            <a:extLst>
              <a:ext uri="{FF2B5EF4-FFF2-40B4-BE49-F238E27FC236}">
                <a16:creationId xmlns:a16="http://schemas.microsoft.com/office/drawing/2014/main" id="{F907D587-CB81-BFF7-F9F4-2BE338C50E99}"/>
              </a:ext>
            </a:extLst>
          </p:cNvPr>
          <p:cNvSpPr/>
          <p:nvPr userDrawn="1"/>
        </p:nvSpPr>
        <p:spPr>
          <a:xfrm rot="5400000">
            <a:off x="90782" y="564127"/>
            <a:ext cx="2452741" cy="1152365"/>
          </a:xfrm>
          <a:prstGeom prst="homePlate">
            <a:avLst>
              <a:gd name="adj" fmla="val 24286"/>
            </a:avLst>
          </a:prstGeom>
          <a:solidFill>
            <a:srgbClr val="0F3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685267E-46C4-4D14-EE7F-7A4F870BE70D}"/>
              </a:ext>
            </a:extLst>
          </p:cNvPr>
          <p:cNvCxnSpPr/>
          <p:nvPr userDrawn="1"/>
        </p:nvCxnSpPr>
        <p:spPr>
          <a:xfrm>
            <a:off x="914955" y="1749057"/>
            <a:ext cx="795511" cy="0"/>
          </a:xfrm>
          <a:prstGeom prst="line">
            <a:avLst/>
          </a:prstGeom>
          <a:ln w="1270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B344F305-0E9A-5CAD-28AB-680AF687ED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22" r="67051"/>
          <a:stretch/>
        </p:blipFill>
        <p:spPr>
          <a:xfrm>
            <a:off x="740975" y="863955"/>
            <a:ext cx="1152361" cy="78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7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Verdana"/>
              <a:buNone/>
              <a:defRPr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Verdana"/>
              <a:buChar char="●"/>
              <a:defRPr sz="17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○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■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●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○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■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lvl="6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●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lvl="7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Verdana"/>
              <a:buChar char="○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lvl="8" indent="-3111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300"/>
              <a:buFont typeface="Verdana"/>
              <a:buChar char="■"/>
              <a:defRPr sz="13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 dirty="0"/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2617D5C9-397C-174E-8B82-AE0426703C7A}"/>
              </a:ext>
            </a:extLst>
          </p:cNvPr>
          <p:cNvCxnSpPr/>
          <p:nvPr userDrawn="1"/>
        </p:nvCxnSpPr>
        <p:spPr>
          <a:xfrm>
            <a:off x="1527243" y="6296098"/>
            <a:ext cx="0" cy="338505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1">
            <a:extLst>
              <a:ext uri="{FF2B5EF4-FFF2-40B4-BE49-F238E27FC236}">
                <a16:creationId xmlns:a16="http://schemas.microsoft.com/office/drawing/2014/main" id="{AA7FDAB6-217E-8346-B73A-04625C7EE38D}"/>
              </a:ext>
            </a:extLst>
          </p:cNvPr>
          <p:cNvSpPr txBox="1"/>
          <p:nvPr userDrawn="1"/>
        </p:nvSpPr>
        <p:spPr>
          <a:xfrm>
            <a:off x="11405939" y="6302825"/>
            <a:ext cx="440244" cy="241162"/>
          </a:xfrm>
          <a:prstGeom prst="rect">
            <a:avLst/>
          </a:prstGeom>
          <a:noFill/>
        </p:spPr>
        <p:txBody>
          <a:bodyPr wrap="square" lIns="76204" tIns="38103" rIns="76204" bIns="38103" rtlCol="0">
            <a:spAutoFit/>
          </a:bodyPr>
          <a:lstStyle/>
          <a:p>
            <a:pPr algn="ctr"/>
            <a:fld id="{260E2A6B-A809-4840-BF14-8648BC0BDF87}" type="slidenum">
              <a:rPr lang="id-ID" sz="1067" b="0" smtClean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rPr>
              <a:pPr algn="ctr"/>
              <a:t>‹nº›</a:t>
            </a:fld>
            <a:endParaRPr lang="id-ID" sz="1067" b="0" dirty="0">
              <a:solidFill>
                <a:schemeClr val="tx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D3C3ABF-6166-5143-A992-6CFFA31767EF}"/>
              </a:ext>
            </a:extLst>
          </p:cNvPr>
          <p:cNvSpPr/>
          <p:nvPr userDrawn="1"/>
        </p:nvSpPr>
        <p:spPr>
          <a:xfrm>
            <a:off x="11475723" y="6271501"/>
            <a:ext cx="300676" cy="303745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03841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82" r:id="rId8"/>
    <p:sldLayoutId id="2147483683" r:id="rId9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733" b="1" i="0" u="none" strike="noStrike" cap="none">
          <a:solidFill>
            <a:schemeClr val="tx1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chemeClr val="tx1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6AC1DA3-C4CE-CFF8-A10B-5DF643D8A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2FB62E4-912F-7DE5-3094-683209E6C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AEAEC2-EB5D-E525-39D4-99398224DC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4F2910-AF36-41AE-ACEB-8AD8EB19F352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D22858-53AF-AEEB-5D66-2436C7FEF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D645206-DC9F-7C21-AF21-8F76BA98A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7C2A5C-BCB2-42B0-890A-6705D0FC7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48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42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7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7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7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51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7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7" Type="http://schemas.openxmlformats.org/officeDocument/2006/relationships/image" Target="../media/image47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1.png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2.png"/><Relationship Id="rId4" Type="http://schemas.openxmlformats.org/officeDocument/2006/relationships/image" Target="../media/image5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3.png"/><Relationship Id="rId4" Type="http://schemas.openxmlformats.org/officeDocument/2006/relationships/image" Target="../media/image5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7" Type="http://schemas.openxmlformats.org/officeDocument/2006/relationships/image" Target="../media/image64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743E5D1-52D6-F0EC-6BBC-C3D55C27E2F8}"/>
              </a:ext>
            </a:extLst>
          </p:cNvPr>
          <p:cNvSpPr txBox="1"/>
          <p:nvPr/>
        </p:nvSpPr>
        <p:spPr>
          <a:xfrm>
            <a:off x="8533844" y="523052"/>
            <a:ext cx="2561920" cy="841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20"/>
              </a:lnSpc>
            </a:pPr>
            <a:r>
              <a:rPr lang="pt-BR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Ricardo Paes de Barros</a:t>
            </a:r>
          </a:p>
          <a:p>
            <a:pPr>
              <a:lnSpc>
                <a:spcPts val="1520"/>
              </a:lnSpc>
            </a:pPr>
            <a:r>
              <a:rPr lang="pt-BR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Laura Muller Machado</a:t>
            </a:r>
          </a:p>
          <a:p>
            <a:pPr>
              <a:lnSpc>
                <a:spcPts val="1520"/>
              </a:lnSpc>
            </a:pPr>
            <a:r>
              <a:rPr lang="pt-BR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Laura Almeida Ramos de Abreu</a:t>
            </a:r>
          </a:p>
          <a:p>
            <a:pPr>
              <a:lnSpc>
                <a:spcPts val="1520"/>
              </a:lnSpc>
            </a:pPr>
            <a:endParaRPr lang="pt-BR" sz="105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7EBEC69-26B5-646A-B0B0-EA2CFE5B4050}"/>
              </a:ext>
            </a:extLst>
          </p:cNvPr>
          <p:cNvSpPr txBox="1"/>
          <p:nvPr/>
        </p:nvSpPr>
        <p:spPr>
          <a:xfrm>
            <a:off x="753228" y="6150171"/>
            <a:ext cx="1366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JANEIRO. 2025</a:t>
            </a:r>
            <a:endParaRPr lang="pt-BR" sz="1200" b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C9A1B08-CDF9-EDA8-F5BC-53E738424D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640" y="3225220"/>
            <a:ext cx="5806576" cy="3379427"/>
          </a:xfrm>
          <a:prstGeom prst="rect">
            <a:avLst/>
          </a:prstGeom>
        </p:spPr>
      </p:pic>
      <p:pic>
        <p:nvPicPr>
          <p:cNvPr id="10" name="Imagem 9" descr="Texto&#10;&#10;Descrição gerada automaticamente">
            <a:extLst>
              <a:ext uri="{FF2B5EF4-FFF2-40B4-BE49-F238E27FC236}">
                <a16:creationId xmlns:a16="http://schemas.microsoft.com/office/drawing/2014/main" id="{E48DBA3D-1629-3210-1AF9-CA9309A2CC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28" y="1955747"/>
            <a:ext cx="6415258" cy="3714434"/>
          </a:xfrm>
          <a:prstGeom prst="rect">
            <a:avLst/>
          </a:prstGeom>
        </p:spPr>
      </p:pic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D23C715A-0B9B-CC6C-6CCB-A722B54C7448}"/>
              </a:ext>
            </a:extLst>
          </p:cNvPr>
          <p:cNvCxnSpPr>
            <a:cxnSpLocks/>
          </p:cNvCxnSpPr>
          <p:nvPr/>
        </p:nvCxnSpPr>
        <p:spPr>
          <a:xfrm>
            <a:off x="9093922" y="5894741"/>
            <a:ext cx="0" cy="1064859"/>
          </a:xfrm>
          <a:prstGeom prst="line">
            <a:avLst/>
          </a:prstGeom>
          <a:ln w="1905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A93973D-FB14-D732-BBB5-28323B905353}"/>
              </a:ext>
            </a:extLst>
          </p:cNvPr>
          <p:cNvSpPr/>
          <p:nvPr/>
        </p:nvSpPr>
        <p:spPr>
          <a:xfrm>
            <a:off x="9023997" y="5754891"/>
            <a:ext cx="139850" cy="139850"/>
          </a:xfrm>
          <a:prstGeom prst="ellipse">
            <a:avLst/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A702EBDA-4633-E594-EE34-AAD486AD172F}"/>
              </a:ext>
            </a:extLst>
          </p:cNvPr>
          <p:cNvSpPr/>
          <p:nvPr/>
        </p:nvSpPr>
        <p:spPr>
          <a:xfrm>
            <a:off x="-804672" y="0"/>
            <a:ext cx="646176" cy="672662"/>
          </a:xfrm>
          <a:prstGeom prst="rect">
            <a:avLst/>
          </a:prstGeom>
          <a:solidFill>
            <a:srgbClr val="258D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08A9A59-EFBD-9D4E-BF72-F49694D524DD}"/>
              </a:ext>
            </a:extLst>
          </p:cNvPr>
          <p:cNvSpPr/>
          <p:nvPr/>
        </p:nvSpPr>
        <p:spPr>
          <a:xfrm>
            <a:off x="-804672" y="2776378"/>
            <a:ext cx="646176" cy="6726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9B055185-2DB5-4B26-889F-F739384550C5}"/>
              </a:ext>
            </a:extLst>
          </p:cNvPr>
          <p:cNvSpPr/>
          <p:nvPr/>
        </p:nvSpPr>
        <p:spPr>
          <a:xfrm>
            <a:off x="-804672" y="1832212"/>
            <a:ext cx="646176" cy="672662"/>
          </a:xfrm>
          <a:prstGeom prst="rect">
            <a:avLst/>
          </a:prstGeom>
          <a:solidFill>
            <a:srgbClr val="7A7A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F8C67337-4CFC-1995-8055-6916E5F70F37}"/>
              </a:ext>
            </a:extLst>
          </p:cNvPr>
          <p:cNvSpPr/>
          <p:nvPr/>
        </p:nvSpPr>
        <p:spPr>
          <a:xfrm>
            <a:off x="-804672" y="907189"/>
            <a:ext cx="646176" cy="672662"/>
          </a:xfrm>
          <a:prstGeom prst="rect">
            <a:avLst/>
          </a:prstGeom>
          <a:solidFill>
            <a:srgbClr val="FBC6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E35929C3-446A-CA7A-2C36-9D1C4D8D2D6A}"/>
              </a:ext>
            </a:extLst>
          </p:cNvPr>
          <p:cNvSpPr/>
          <p:nvPr/>
        </p:nvSpPr>
        <p:spPr>
          <a:xfrm>
            <a:off x="-804672" y="3690778"/>
            <a:ext cx="646176" cy="672662"/>
          </a:xfrm>
          <a:prstGeom prst="rect">
            <a:avLst/>
          </a:prstGeom>
          <a:solidFill>
            <a:srgbClr val="7DB2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9204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D8268-3B01-09EB-14AD-5B24692C1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E8B004BE-9DEC-549F-0131-60010E3C9F2C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9BA57628-08D8-0AE6-5DD6-65359BEA30A3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5FEF6092-AF0E-5268-6934-4F27B1040C8A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658F978A-9834-6D5B-4A85-FD6EECBED796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D8BAD34A-53C0-F255-8849-711AE8A0A990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B563F972-154F-EBF8-F6BA-9B982C9232DB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DC894945-E0DF-1DB5-9F45-90EAAC732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DC117E68-3D4A-4087-4F11-1508232458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CD961F12-CA96-4358-4DA2-404477775A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006D7F77-D710-109F-7004-5488CEF617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16CEEB8E-7A63-1338-19C2-4FD4EB1342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F091914B-3B39-BCD8-B448-13E37F33FD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3AF00E85-D160-6309-87BE-405DD94FC1E9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9421516-1879-9972-2960-7849764BFC10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2048BE2-3A80-6119-555B-5F962664E6C1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CD322F46-210F-8416-C917-D917FAA6D4AF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0A5A3AD-E2CB-3878-DD29-DD86200AF661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67F337FA-B47F-C6C3-168F-C95720FF4DEF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937420BA-12CF-5556-AEBF-7832F88CDE1C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BB7FC062-95C7-B469-90DC-8FDDE5A22164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18247189-98C6-DD1F-9D3E-AF9762CD67E1}"/>
              </a:ext>
            </a:extLst>
          </p:cNvPr>
          <p:cNvSpPr/>
          <p:nvPr/>
        </p:nvSpPr>
        <p:spPr>
          <a:xfrm>
            <a:off x="6906543" y="3293079"/>
            <a:ext cx="3914442" cy="104798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9971725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973E7-1025-98C8-7E9C-7772B675C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4228B332-40A6-BB58-5637-057ACC791693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Plano Familiar de Autonomia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7" name="Google Shape;103;p14">
            <a:extLst>
              <a:ext uri="{FF2B5EF4-FFF2-40B4-BE49-F238E27FC236}">
                <a16:creationId xmlns:a16="http://schemas.microsoft.com/office/drawing/2014/main" id="{EE5367CB-0894-ECDC-E230-B9248CD715E5}"/>
              </a:ext>
            </a:extLst>
          </p:cNvPr>
          <p:cNvSpPr txBox="1"/>
          <p:nvPr/>
        </p:nvSpPr>
        <p:spPr>
          <a:xfrm>
            <a:off x="0" y="1102564"/>
            <a:ext cx="11033700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Componentes da metodologia/tecnologia 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A111AE55-E696-6E32-71F4-AEAAD08369DC}"/>
              </a:ext>
            </a:extLst>
          </p:cNvPr>
          <p:cNvSpPr/>
          <p:nvPr/>
        </p:nvSpPr>
        <p:spPr>
          <a:xfrm>
            <a:off x="1066471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Apresentação/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Reconhecimento e diagnóstico da família</a:t>
            </a: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BC339766-2C13-D45C-6ED3-0620A2EB4198}"/>
              </a:ext>
            </a:extLst>
          </p:cNvPr>
          <p:cNvSpPr/>
          <p:nvPr/>
        </p:nvSpPr>
        <p:spPr>
          <a:xfrm>
            <a:off x="741292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7A2D3414-E660-0F5B-303E-4E70E8D48D6A}"/>
              </a:ext>
            </a:extLst>
          </p:cNvPr>
          <p:cNvSpPr/>
          <p:nvPr/>
        </p:nvSpPr>
        <p:spPr>
          <a:xfrm>
            <a:off x="3755788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Jogo/dinâmica de facilitação para pactuação de metas</a:t>
            </a: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A2A38CA9-DC19-547C-F539-C3214A8CAD17}"/>
              </a:ext>
            </a:extLst>
          </p:cNvPr>
          <p:cNvSpPr/>
          <p:nvPr/>
        </p:nvSpPr>
        <p:spPr>
          <a:xfrm>
            <a:off x="3430609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0DAA38D8-EBC2-8793-DD33-190CC178226E}"/>
              </a:ext>
            </a:extLst>
          </p:cNvPr>
          <p:cNvSpPr/>
          <p:nvPr/>
        </p:nvSpPr>
        <p:spPr>
          <a:xfrm>
            <a:off x="6494736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Análise e seleção das ações para alcance de metas</a:t>
            </a: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88C55064-1EDE-287A-4393-0295C7A87AD5}"/>
              </a:ext>
            </a:extLst>
          </p:cNvPr>
          <p:cNvSpPr/>
          <p:nvPr/>
        </p:nvSpPr>
        <p:spPr>
          <a:xfrm>
            <a:off x="6169557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6" name="Divisa 21">
            <a:extLst>
              <a:ext uri="{FF2B5EF4-FFF2-40B4-BE49-F238E27FC236}">
                <a16:creationId xmlns:a16="http://schemas.microsoft.com/office/drawing/2014/main" id="{5E148B53-FA75-E299-58EB-155C017E29BE}"/>
              </a:ext>
            </a:extLst>
          </p:cNvPr>
          <p:cNvSpPr/>
          <p:nvPr/>
        </p:nvSpPr>
        <p:spPr>
          <a:xfrm>
            <a:off x="3225655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8" name="Divisa 23">
            <a:extLst>
              <a:ext uri="{FF2B5EF4-FFF2-40B4-BE49-F238E27FC236}">
                <a16:creationId xmlns:a16="http://schemas.microsoft.com/office/drawing/2014/main" id="{6EFA2B3D-3043-1977-D40D-3921E34E26F3}"/>
              </a:ext>
            </a:extLst>
          </p:cNvPr>
          <p:cNvSpPr/>
          <p:nvPr/>
        </p:nvSpPr>
        <p:spPr>
          <a:xfrm>
            <a:off x="5957073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id="{17882EB9-F34F-8B40-8E19-DB334D608AC2}"/>
              </a:ext>
            </a:extLst>
          </p:cNvPr>
          <p:cNvSpPr/>
          <p:nvPr/>
        </p:nvSpPr>
        <p:spPr>
          <a:xfrm>
            <a:off x="9233684" y="2165747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Registro do plano em sistema</a:t>
            </a: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A4AE9523-1E6E-32B0-321D-815D673FABC0}"/>
              </a:ext>
            </a:extLst>
          </p:cNvPr>
          <p:cNvSpPr/>
          <p:nvPr/>
        </p:nvSpPr>
        <p:spPr>
          <a:xfrm>
            <a:off x="8908505" y="1769703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5" name="Divisa 23">
            <a:extLst>
              <a:ext uri="{FF2B5EF4-FFF2-40B4-BE49-F238E27FC236}">
                <a16:creationId xmlns:a16="http://schemas.microsoft.com/office/drawing/2014/main" id="{DC4C9627-D0F8-BF56-6765-2D235B47356C}"/>
              </a:ext>
            </a:extLst>
          </p:cNvPr>
          <p:cNvSpPr/>
          <p:nvPr/>
        </p:nvSpPr>
        <p:spPr>
          <a:xfrm>
            <a:off x="8696021" y="2542045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57187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C1086-45DF-8234-F1CC-D2410C862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5D4E5A81-B156-5692-8F57-373E525EF6BB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Plano Familiar de Autonomia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7" name="Google Shape;103;p14">
            <a:extLst>
              <a:ext uri="{FF2B5EF4-FFF2-40B4-BE49-F238E27FC236}">
                <a16:creationId xmlns:a16="http://schemas.microsoft.com/office/drawing/2014/main" id="{975349F4-8D44-D6F7-1FE7-77619D9071E7}"/>
              </a:ext>
            </a:extLst>
          </p:cNvPr>
          <p:cNvSpPr txBox="1"/>
          <p:nvPr/>
        </p:nvSpPr>
        <p:spPr>
          <a:xfrm>
            <a:off x="0" y="1102564"/>
            <a:ext cx="11033700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Componentes da metodologia/tecnologia 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5C853E6A-956D-6CD4-4571-0CC7096DC29D}"/>
              </a:ext>
            </a:extLst>
          </p:cNvPr>
          <p:cNvSpPr/>
          <p:nvPr/>
        </p:nvSpPr>
        <p:spPr>
          <a:xfrm>
            <a:off x="1066471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Apresentação/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Reconhecimento e diagnóstico da família</a:t>
            </a: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A598FC69-3C0E-A2B7-7327-548854A1D8C7}"/>
              </a:ext>
            </a:extLst>
          </p:cNvPr>
          <p:cNvSpPr/>
          <p:nvPr/>
        </p:nvSpPr>
        <p:spPr>
          <a:xfrm>
            <a:off x="741292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A4EE5D61-EC0C-23B9-D6EC-B7B2FC87607F}"/>
              </a:ext>
            </a:extLst>
          </p:cNvPr>
          <p:cNvSpPr/>
          <p:nvPr/>
        </p:nvSpPr>
        <p:spPr>
          <a:xfrm>
            <a:off x="3755788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Jogo/dinâmica de facilitação para pactuação de metas</a:t>
            </a: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421A2C23-971F-DD86-BC46-02E94F5D34E9}"/>
              </a:ext>
            </a:extLst>
          </p:cNvPr>
          <p:cNvSpPr/>
          <p:nvPr/>
        </p:nvSpPr>
        <p:spPr>
          <a:xfrm>
            <a:off x="3430609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18636865-FA79-DFEA-143B-0AAE83B80759}"/>
              </a:ext>
            </a:extLst>
          </p:cNvPr>
          <p:cNvSpPr/>
          <p:nvPr/>
        </p:nvSpPr>
        <p:spPr>
          <a:xfrm>
            <a:off x="6494736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Análise e seleção das ações para alcance de metas</a:t>
            </a:r>
          </a:p>
          <a:p>
            <a:pPr algn="r"/>
            <a:endParaRPr lang="pt-BR" sz="1600" dirty="0">
              <a:solidFill>
                <a:schemeClr val="bg1"/>
              </a:solidFill>
              <a:latin typeface="Verdana"/>
              <a:ea typeface="Verdana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F7006337-C654-D5E6-03D2-4173B085E360}"/>
              </a:ext>
            </a:extLst>
          </p:cNvPr>
          <p:cNvSpPr/>
          <p:nvPr/>
        </p:nvSpPr>
        <p:spPr>
          <a:xfrm>
            <a:off x="6169557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6" name="Divisa 21">
            <a:extLst>
              <a:ext uri="{FF2B5EF4-FFF2-40B4-BE49-F238E27FC236}">
                <a16:creationId xmlns:a16="http://schemas.microsoft.com/office/drawing/2014/main" id="{333DE904-056F-4697-C924-3CA287C16E8A}"/>
              </a:ext>
            </a:extLst>
          </p:cNvPr>
          <p:cNvSpPr/>
          <p:nvPr/>
        </p:nvSpPr>
        <p:spPr>
          <a:xfrm>
            <a:off x="3225655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8" name="Divisa 23">
            <a:extLst>
              <a:ext uri="{FF2B5EF4-FFF2-40B4-BE49-F238E27FC236}">
                <a16:creationId xmlns:a16="http://schemas.microsoft.com/office/drawing/2014/main" id="{3B1049AD-9009-87C2-DEB9-B76C85EAB896}"/>
              </a:ext>
            </a:extLst>
          </p:cNvPr>
          <p:cNvSpPr/>
          <p:nvPr/>
        </p:nvSpPr>
        <p:spPr>
          <a:xfrm>
            <a:off x="5957073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62" name="Imagem 61">
            <a:extLst>
              <a:ext uri="{FF2B5EF4-FFF2-40B4-BE49-F238E27FC236}">
                <a16:creationId xmlns:a16="http://schemas.microsoft.com/office/drawing/2014/main" id="{324CBB80-3894-B107-3E1A-4D596AF17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22" y="3553269"/>
            <a:ext cx="4147924" cy="3098401"/>
          </a:xfrm>
          <a:prstGeom prst="rect">
            <a:avLst/>
          </a:prstGeom>
        </p:spPr>
      </p:pic>
      <p:sp>
        <p:nvSpPr>
          <p:cNvPr id="63" name="Retângulo 62">
            <a:extLst>
              <a:ext uri="{FF2B5EF4-FFF2-40B4-BE49-F238E27FC236}">
                <a16:creationId xmlns:a16="http://schemas.microsoft.com/office/drawing/2014/main" id="{9798AB87-E35D-2CC9-16FD-D1BA2281DD6C}"/>
              </a:ext>
            </a:extLst>
          </p:cNvPr>
          <p:cNvSpPr/>
          <p:nvPr/>
        </p:nvSpPr>
        <p:spPr>
          <a:xfrm>
            <a:off x="9233684" y="2165747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Registro do plano em sistema</a:t>
            </a: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21EADDEE-40C1-8D70-0189-DC17476E48BF}"/>
              </a:ext>
            </a:extLst>
          </p:cNvPr>
          <p:cNvSpPr/>
          <p:nvPr/>
        </p:nvSpPr>
        <p:spPr>
          <a:xfrm>
            <a:off x="8908505" y="1769703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5" name="Divisa 23">
            <a:extLst>
              <a:ext uri="{FF2B5EF4-FFF2-40B4-BE49-F238E27FC236}">
                <a16:creationId xmlns:a16="http://schemas.microsoft.com/office/drawing/2014/main" id="{C044BF29-FFA4-68FE-1F07-6B348610ABDA}"/>
              </a:ext>
            </a:extLst>
          </p:cNvPr>
          <p:cNvSpPr/>
          <p:nvPr/>
        </p:nvSpPr>
        <p:spPr>
          <a:xfrm>
            <a:off x="8696021" y="2542045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84523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DF0D2-D9C1-EB11-D483-7A7BC1ED0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1822BB9E-001A-790A-CBE2-F5BB69FE5639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Plano Familiar de Autonomia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7" name="Google Shape;103;p14">
            <a:extLst>
              <a:ext uri="{FF2B5EF4-FFF2-40B4-BE49-F238E27FC236}">
                <a16:creationId xmlns:a16="http://schemas.microsoft.com/office/drawing/2014/main" id="{F1293DE9-40E8-C019-DC27-05B1869028FC}"/>
              </a:ext>
            </a:extLst>
          </p:cNvPr>
          <p:cNvSpPr txBox="1"/>
          <p:nvPr/>
        </p:nvSpPr>
        <p:spPr>
          <a:xfrm>
            <a:off x="0" y="1102564"/>
            <a:ext cx="11033700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Componentes da metodologia/tecnologia 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CC186D78-E730-04D3-500E-877DB917D662}"/>
              </a:ext>
            </a:extLst>
          </p:cNvPr>
          <p:cNvSpPr/>
          <p:nvPr/>
        </p:nvSpPr>
        <p:spPr>
          <a:xfrm>
            <a:off x="1066471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Apresentação/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Reconhecimento e diagnóstico da família</a:t>
            </a: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B4D7217E-3636-AC38-4F33-C60C42622950}"/>
              </a:ext>
            </a:extLst>
          </p:cNvPr>
          <p:cNvSpPr/>
          <p:nvPr/>
        </p:nvSpPr>
        <p:spPr>
          <a:xfrm>
            <a:off x="741292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18A60152-F6A1-C804-761C-203118C06D68}"/>
              </a:ext>
            </a:extLst>
          </p:cNvPr>
          <p:cNvSpPr/>
          <p:nvPr/>
        </p:nvSpPr>
        <p:spPr>
          <a:xfrm>
            <a:off x="3755788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Jogo/dinâmica de facilitação para pactuação de metas</a:t>
            </a: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3FFE1E63-81CC-AEEC-7704-DCD741E01E96}"/>
              </a:ext>
            </a:extLst>
          </p:cNvPr>
          <p:cNvSpPr/>
          <p:nvPr/>
        </p:nvSpPr>
        <p:spPr>
          <a:xfrm>
            <a:off x="3430609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6" name="Divisa 21">
            <a:extLst>
              <a:ext uri="{FF2B5EF4-FFF2-40B4-BE49-F238E27FC236}">
                <a16:creationId xmlns:a16="http://schemas.microsoft.com/office/drawing/2014/main" id="{648F1978-7C8F-4FF9-3CC8-E74538D8F128}"/>
              </a:ext>
            </a:extLst>
          </p:cNvPr>
          <p:cNvSpPr/>
          <p:nvPr/>
        </p:nvSpPr>
        <p:spPr>
          <a:xfrm>
            <a:off x="3225655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66" name="Imagem 65">
            <a:extLst>
              <a:ext uri="{FF2B5EF4-FFF2-40B4-BE49-F238E27FC236}">
                <a16:creationId xmlns:a16="http://schemas.microsoft.com/office/drawing/2014/main" id="{0E26B0DB-3146-DEE7-83B9-90202DBB1D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44" r="12056"/>
          <a:stretch/>
        </p:blipFill>
        <p:spPr>
          <a:xfrm>
            <a:off x="7327062" y="2075529"/>
            <a:ext cx="2560821" cy="2382897"/>
          </a:xfrm>
          <a:prstGeom prst="rect">
            <a:avLst/>
          </a:prstGeom>
        </p:spPr>
      </p:pic>
      <p:pic>
        <p:nvPicPr>
          <p:cNvPr id="67" name="Imagem 66">
            <a:extLst>
              <a:ext uri="{FF2B5EF4-FFF2-40B4-BE49-F238E27FC236}">
                <a16:creationId xmlns:a16="http://schemas.microsoft.com/office/drawing/2014/main" id="{9E633B28-34C1-140C-2B14-C8EA30E4CC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3" b="1896"/>
          <a:stretch/>
        </p:blipFill>
        <p:spPr>
          <a:xfrm>
            <a:off x="6015892" y="4542444"/>
            <a:ext cx="2522326" cy="1812509"/>
          </a:xfrm>
          <a:prstGeom prst="rect">
            <a:avLst/>
          </a:prstGeom>
        </p:spPr>
      </p:pic>
      <p:pic>
        <p:nvPicPr>
          <p:cNvPr id="68" name="Imagem 67" descr="Desenho de um urso de pano&#10;&#10;Descrição gerada automaticamente com confiança baixa">
            <a:extLst>
              <a:ext uri="{FF2B5EF4-FFF2-40B4-BE49-F238E27FC236}">
                <a16:creationId xmlns:a16="http://schemas.microsoft.com/office/drawing/2014/main" id="{E88F3083-6AFD-6B50-6687-A982EAA0F5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3" b="3542"/>
          <a:stretch/>
        </p:blipFill>
        <p:spPr>
          <a:xfrm>
            <a:off x="8699694" y="4611782"/>
            <a:ext cx="2425835" cy="174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90985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3E45F-53C1-16B4-5421-40E687294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59311E57-A304-5114-2A3C-D3700B8DC7D4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Plano Familiar de Autonomia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7" name="Google Shape;103;p14">
            <a:extLst>
              <a:ext uri="{FF2B5EF4-FFF2-40B4-BE49-F238E27FC236}">
                <a16:creationId xmlns:a16="http://schemas.microsoft.com/office/drawing/2014/main" id="{AA9C57B2-A545-4AD7-2ECD-36D23F77EC81}"/>
              </a:ext>
            </a:extLst>
          </p:cNvPr>
          <p:cNvSpPr txBox="1"/>
          <p:nvPr/>
        </p:nvSpPr>
        <p:spPr>
          <a:xfrm>
            <a:off x="0" y="1102564"/>
            <a:ext cx="11033700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Componentes da metodologia/tecnologia 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697D2057-2BF0-6B24-FA30-A9D77ED938D1}"/>
              </a:ext>
            </a:extLst>
          </p:cNvPr>
          <p:cNvSpPr/>
          <p:nvPr/>
        </p:nvSpPr>
        <p:spPr>
          <a:xfrm>
            <a:off x="1066471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Apresentação/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Reconhecimento e diagnóstico da família</a:t>
            </a: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75E5DCC3-5BEA-FDB2-81CA-E893491352FD}"/>
              </a:ext>
            </a:extLst>
          </p:cNvPr>
          <p:cNvSpPr/>
          <p:nvPr/>
        </p:nvSpPr>
        <p:spPr>
          <a:xfrm>
            <a:off x="741292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B4194B85-4399-C51B-98D0-A6BA34D981C2}"/>
              </a:ext>
            </a:extLst>
          </p:cNvPr>
          <p:cNvSpPr/>
          <p:nvPr/>
        </p:nvSpPr>
        <p:spPr>
          <a:xfrm>
            <a:off x="3755788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Jogo/dinâmica de facilitação para pactuação de metas</a:t>
            </a: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13E714E3-FF59-4C0B-C4AE-02A2FE5EE326}"/>
              </a:ext>
            </a:extLst>
          </p:cNvPr>
          <p:cNvSpPr/>
          <p:nvPr/>
        </p:nvSpPr>
        <p:spPr>
          <a:xfrm>
            <a:off x="3430609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AABC7FAE-F912-7B2B-90EC-710A13014FBA}"/>
              </a:ext>
            </a:extLst>
          </p:cNvPr>
          <p:cNvSpPr/>
          <p:nvPr/>
        </p:nvSpPr>
        <p:spPr>
          <a:xfrm>
            <a:off x="6494736" y="2191772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Análise e seleção das ações para alcance de metas</a:t>
            </a:r>
          </a:p>
          <a:p>
            <a:pPr algn="r"/>
            <a:endParaRPr lang="pt-BR" sz="1600" dirty="0">
              <a:solidFill>
                <a:schemeClr val="bg1"/>
              </a:solidFill>
              <a:latin typeface="Verdana"/>
              <a:ea typeface="Verdana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DC318CEC-D41B-F7EC-1EAF-25ECF747061C}"/>
              </a:ext>
            </a:extLst>
          </p:cNvPr>
          <p:cNvSpPr/>
          <p:nvPr/>
        </p:nvSpPr>
        <p:spPr>
          <a:xfrm>
            <a:off x="6169557" y="1795728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56" name="Divisa 21">
            <a:extLst>
              <a:ext uri="{FF2B5EF4-FFF2-40B4-BE49-F238E27FC236}">
                <a16:creationId xmlns:a16="http://schemas.microsoft.com/office/drawing/2014/main" id="{21EBCDC0-D0B3-68B7-1C2E-A1FD23FEA82C}"/>
              </a:ext>
            </a:extLst>
          </p:cNvPr>
          <p:cNvSpPr/>
          <p:nvPr/>
        </p:nvSpPr>
        <p:spPr>
          <a:xfrm>
            <a:off x="3225655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8" name="Divisa 23">
            <a:extLst>
              <a:ext uri="{FF2B5EF4-FFF2-40B4-BE49-F238E27FC236}">
                <a16:creationId xmlns:a16="http://schemas.microsoft.com/office/drawing/2014/main" id="{FD8E2C97-7600-BA39-8325-097518B17705}"/>
              </a:ext>
            </a:extLst>
          </p:cNvPr>
          <p:cNvSpPr/>
          <p:nvPr/>
        </p:nvSpPr>
        <p:spPr>
          <a:xfrm>
            <a:off x="5957073" y="2568070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id="{5C54852C-87FD-CEDC-4CF4-49BE2BC18BDA}"/>
              </a:ext>
            </a:extLst>
          </p:cNvPr>
          <p:cNvSpPr/>
          <p:nvPr/>
        </p:nvSpPr>
        <p:spPr>
          <a:xfrm>
            <a:off x="9233684" y="2165747"/>
            <a:ext cx="2059464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Registro do plano em sistema</a:t>
            </a: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4011BAE1-1081-5F4F-D46B-C0E466DDBE56}"/>
              </a:ext>
            </a:extLst>
          </p:cNvPr>
          <p:cNvSpPr/>
          <p:nvPr/>
        </p:nvSpPr>
        <p:spPr>
          <a:xfrm>
            <a:off x="8908505" y="1769703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5" name="Divisa 23">
            <a:extLst>
              <a:ext uri="{FF2B5EF4-FFF2-40B4-BE49-F238E27FC236}">
                <a16:creationId xmlns:a16="http://schemas.microsoft.com/office/drawing/2014/main" id="{5FCBE75E-53AF-F807-BFAF-13E60FF373C1}"/>
              </a:ext>
            </a:extLst>
          </p:cNvPr>
          <p:cNvSpPr/>
          <p:nvPr/>
        </p:nvSpPr>
        <p:spPr>
          <a:xfrm>
            <a:off x="8696021" y="2542045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3" name="Imagem 2" descr="Desenho de um urso de pano&#10;&#10;Descrição gerada automaticamente com confiança baixa">
            <a:extLst>
              <a:ext uri="{FF2B5EF4-FFF2-40B4-BE49-F238E27FC236}">
                <a16:creationId xmlns:a16="http://schemas.microsoft.com/office/drawing/2014/main" id="{3976AD37-CB5A-FAD5-9916-3AD011060E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3542"/>
          <a:stretch/>
        </p:blipFill>
        <p:spPr>
          <a:xfrm>
            <a:off x="7369629" y="3656015"/>
            <a:ext cx="3755901" cy="269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99330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C74C5-70E5-BB46-D63C-78C32E4BD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D3BCC033-9559-452F-5FDB-5BC9C2E59351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6AC4479B-E6CC-5174-78E9-92EB218E7999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76B0E73D-A6DB-436F-5F6D-8AC39D10C293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9657030D-9377-B434-D4EA-F5AEA4B5F033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0ECDB5D1-C243-B1B4-A91E-BEA7B93CDD91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9D8FA288-1460-1BB6-1636-997AD09C7F86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93125110-F8E4-65F5-A1B5-8D37A4192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0E87274E-149F-2B7B-8B06-BCEFDB81F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D4AB502C-52C3-7611-FC75-50F2705394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A2EFB0F0-2286-DA85-BBE6-8982CDD6D8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753CBE5E-245C-8A2E-C982-654F8EA823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72897089-C5CD-E3BE-2EBF-39D32A725F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AB2F31DB-D84D-0143-AF18-6AE85660BB08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D06EC31-6FEF-7F14-369A-61F8E35FDD89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7C34A71-4019-71B2-5638-6A40C31AE3C8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E177165-B409-D421-3C32-1FF7D9122A32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8166631-08A8-E3D0-9D94-E832918A2F80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00FBFB5-197F-ECEC-51F0-B2626C9ECD03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DCCC161-E908-312D-3CBB-E31F5533B1CB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8D1A3DF9-D85B-C0FF-086B-3FB44412A20E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8DA396FF-F3BD-5468-0A6D-5DA674410B92}"/>
              </a:ext>
            </a:extLst>
          </p:cNvPr>
          <p:cNvSpPr/>
          <p:nvPr/>
        </p:nvSpPr>
        <p:spPr>
          <a:xfrm>
            <a:off x="46460" y="4223847"/>
            <a:ext cx="3846256" cy="104798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70F75B5-58AB-C0D0-AC1A-356C4F01872D}"/>
              </a:ext>
            </a:extLst>
          </p:cNvPr>
          <p:cNvSpPr/>
          <p:nvPr/>
        </p:nvSpPr>
        <p:spPr>
          <a:xfrm>
            <a:off x="6952071" y="5308306"/>
            <a:ext cx="4176365" cy="116385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4304244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1D15A-EC33-04B3-5423-851EBE3E5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3BE1E90-7B9A-35B1-3340-42D04D201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78" y="1841997"/>
            <a:ext cx="4987958" cy="3725885"/>
          </a:xfrm>
          <a:prstGeom prst="rect">
            <a:avLst/>
          </a:prstGeom>
        </p:spPr>
      </p:pic>
      <p:sp>
        <p:nvSpPr>
          <p:cNvPr id="4" name="Seta: Curva para Baixo 3">
            <a:extLst>
              <a:ext uri="{FF2B5EF4-FFF2-40B4-BE49-F238E27FC236}">
                <a16:creationId xmlns:a16="http://schemas.microsoft.com/office/drawing/2014/main" id="{5DB89F6F-8876-ECA0-D3E1-3E1B5787E517}"/>
              </a:ext>
            </a:extLst>
          </p:cNvPr>
          <p:cNvSpPr/>
          <p:nvPr/>
        </p:nvSpPr>
        <p:spPr>
          <a:xfrm>
            <a:off x="1502225" y="2324985"/>
            <a:ext cx="2699657" cy="1055914"/>
          </a:xfrm>
          <a:prstGeom prst="curvedDown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" name="Seta: Curva para Baixo 4">
            <a:extLst>
              <a:ext uri="{FF2B5EF4-FFF2-40B4-BE49-F238E27FC236}">
                <a16:creationId xmlns:a16="http://schemas.microsoft.com/office/drawing/2014/main" id="{56BA8A94-3BD2-1819-377C-E2C85A9EF711}"/>
              </a:ext>
            </a:extLst>
          </p:cNvPr>
          <p:cNvSpPr/>
          <p:nvPr/>
        </p:nvSpPr>
        <p:spPr>
          <a:xfrm rot="10800000">
            <a:off x="1502226" y="4028982"/>
            <a:ext cx="2547258" cy="1055913"/>
          </a:xfrm>
          <a:prstGeom prst="curvedDown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Google Shape;103;p14">
            <a:extLst>
              <a:ext uri="{FF2B5EF4-FFF2-40B4-BE49-F238E27FC236}">
                <a16:creationId xmlns:a16="http://schemas.microsoft.com/office/drawing/2014/main" id="{ADBD6F6A-B8E9-460D-363F-9BEA5D6C6EC7}"/>
              </a:ext>
            </a:extLst>
          </p:cNvPr>
          <p:cNvSpPr txBox="1"/>
          <p:nvPr/>
        </p:nvSpPr>
        <p:spPr>
          <a:xfrm>
            <a:off x="191378" y="206329"/>
            <a:ext cx="110337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Acompanhamento e monitoramento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8EB8349-1DD2-4F2C-333F-1BAF6B0D2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336" y="1700483"/>
            <a:ext cx="6719596" cy="4150549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7328D013-3804-C97A-73ED-79AC708D92D2}"/>
              </a:ext>
            </a:extLst>
          </p:cNvPr>
          <p:cNvSpPr/>
          <p:nvPr/>
        </p:nvSpPr>
        <p:spPr>
          <a:xfrm>
            <a:off x="9615808" y="3887468"/>
            <a:ext cx="1073967" cy="30353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9254862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7B827-B073-FFD4-FE48-8C998BBE7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ED568FBF-3B74-CA1B-8445-FFBAEEA1B99C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8A9F59EB-FF13-D639-57EF-387845E6B21A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1880C5D2-9778-17B3-D9B2-F62591D3F1A6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A4292FEC-BB81-406E-8D80-9F22DD8A758B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D60898F4-9DD8-CF8D-35EC-18430868F5E2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F71D8849-CFD6-454F-1F60-E4B5581437AA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C55BE46F-5000-105D-784D-C77578A13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AD63D769-5741-76E3-3921-3771A99D2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5CE3DD56-24F7-4323-47B5-DF31DC7F71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2BD0F589-0388-4A43-54F8-5198DAC41E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081A03C5-BB72-89C9-21E1-02A09F7B6D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12F7C236-337A-B5AE-5ED7-861B34EAEA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911D6C55-5115-54ED-1CC8-D2D2A8447413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C1E48D2-B261-7129-A602-9646B724BE9C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002C909-FF8B-AEF3-A790-3BE6386E0439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3F51671B-8A40-166A-EA77-631506A51923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54A6F7B-94C7-D49E-0A76-0DEAFBEDFA72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8569A55-91B9-688D-77B0-A1D124188900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0FFBFDD-5F9A-DC5B-713B-C48FF3852FA1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A8894105-E4C0-8764-6E87-807EAAD1E8EF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9064CAF4-AA38-6229-E5D6-BD8CC3E00532}"/>
              </a:ext>
            </a:extLst>
          </p:cNvPr>
          <p:cNvSpPr/>
          <p:nvPr/>
        </p:nvSpPr>
        <p:spPr>
          <a:xfrm>
            <a:off x="200358" y="5538603"/>
            <a:ext cx="3914442" cy="104798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2521711"/>
      </p:ext>
    </p:extLst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0DF1E-7FEA-64B2-9A6D-344D9080E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>
            <a:extLst>
              <a:ext uri="{FF2B5EF4-FFF2-40B4-BE49-F238E27FC236}">
                <a16:creationId xmlns:a16="http://schemas.microsoft.com/office/drawing/2014/main" id="{2E497D8A-9D15-CDEF-DC78-664A5C284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5443" y="2020236"/>
            <a:ext cx="3309879" cy="3614057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9F4CEEA1-933A-4828-AADF-EEFC6653D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096" y="849087"/>
            <a:ext cx="7548191" cy="5581857"/>
          </a:xfrm>
          <a:prstGeom prst="rect">
            <a:avLst/>
          </a:prstGeom>
        </p:spPr>
      </p:pic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41873714-C0DA-C957-C157-9913E8CA7B08}"/>
              </a:ext>
            </a:extLst>
          </p:cNvPr>
          <p:cNvSpPr txBox="1"/>
          <p:nvPr/>
        </p:nvSpPr>
        <p:spPr>
          <a:xfrm>
            <a:off x="191378" y="206329"/>
            <a:ext cx="11553558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Exemplo de critérios pré-definidos de autonomia e reintegração social</a:t>
            </a: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00406A7-EE8F-F013-68E5-2F6187AC7AE3}"/>
              </a:ext>
            </a:extLst>
          </p:cNvPr>
          <p:cNvSpPr txBox="1"/>
          <p:nvPr/>
        </p:nvSpPr>
        <p:spPr>
          <a:xfrm>
            <a:off x="0" y="6303322"/>
            <a:ext cx="111252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pt-BR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* Os critérios deverão ser continuamente aperfeiçoados e revisados dentro de uma periodicidade definida por um comitê, por exemplo, a cada 3 anos. Os territórios têm liberdade para adicionar demandas particulares à sua realidade.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14041"/>
              </a:solidFill>
              <a:effectLst/>
              <a:uLnTx/>
              <a:uFillTx/>
              <a:latin typeface="Comfortaa Light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338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5607F-ED4E-BC51-7E45-9042CEE04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124DA19-C84D-3682-F778-C6FF6DCDB65A}"/>
              </a:ext>
            </a:extLst>
          </p:cNvPr>
          <p:cNvSpPr txBox="1"/>
          <p:nvPr/>
        </p:nvSpPr>
        <p:spPr>
          <a:xfrm>
            <a:off x="191378" y="206329"/>
            <a:ext cx="11553558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Exemplo de critérios pré-definidos de autonomia e reintegração social</a:t>
            </a: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C800F2A-5A0A-C83E-8B5B-4D8A93A63281}"/>
              </a:ext>
            </a:extLst>
          </p:cNvPr>
          <p:cNvSpPr/>
          <p:nvPr/>
        </p:nvSpPr>
        <p:spPr>
          <a:xfrm>
            <a:off x="1196133" y="1019326"/>
            <a:ext cx="5059609" cy="1456917"/>
          </a:xfrm>
          <a:prstGeom prst="rect">
            <a:avLst/>
          </a:prstGeom>
          <a:solidFill>
            <a:srgbClr val="CEDE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62627475-E1BA-9167-0DB4-E259A3DF7EDC}"/>
              </a:ext>
            </a:extLst>
          </p:cNvPr>
          <p:cNvSpPr/>
          <p:nvPr/>
        </p:nvSpPr>
        <p:spPr>
          <a:xfrm>
            <a:off x="6298344" y="1019325"/>
            <a:ext cx="4697526" cy="1456917"/>
          </a:xfrm>
          <a:prstGeom prst="rect">
            <a:avLst/>
          </a:prstGeom>
          <a:solidFill>
            <a:srgbClr val="EBC7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2DFB577-8C85-9F02-2E57-45AE3F35C1AA}"/>
              </a:ext>
            </a:extLst>
          </p:cNvPr>
          <p:cNvSpPr/>
          <p:nvPr/>
        </p:nvSpPr>
        <p:spPr>
          <a:xfrm>
            <a:off x="6298344" y="2508460"/>
            <a:ext cx="4697526" cy="1248438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37FF873-1752-61E1-77DB-C3E5FC55E267}"/>
              </a:ext>
            </a:extLst>
          </p:cNvPr>
          <p:cNvSpPr/>
          <p:nvPr/>
        </p:nvSpPr>
        <p:spPr>
          <a:xfrm>
            <a:off x="6298344" y="3798872"/>
            <a:ext cx="4697526" cy="129864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98B92DB8-F097-8D48-F178-C24B103B3357}"/>
              </a:ext>
            </a:extLst>
          </p:cNvPr>
          <p:cNvSpPr/>
          <p:nvPr/>
        </p:nvSpPr>
        <p:spPr>
          <a:xfrm>
            <a:off x="6298344" y="5139491"/>
            <a:ext cx="4697526" cy="1372132"/>
          </a:xfrm>
          <a:prstGeom prst="rect">
            <a:avLst/>
          </a:prstGeom>
          <a:solidFill>
            <a:srgbClr val="C5BD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9940CD90-FBA6-7480-F6CD-8D719B5863C2}"/>
              </a:ext>
            </a:extLst>
          </p:cNvPr>
          <p:cNvSpPr/>
          <p:nvPr/>
        </p:nvSpPr>
        <p:spPr>
          <a:xfrm>
            <a:off x="1196132" y="2508461"/>
            <a:ext cx="5059609" cy="1248438"/>
          </a:xfrm>
          <a:prstGeom prst="rect">
            <a:avLst/>
          </a:prstGeom>
          <a:solidFill>
            <a:srgbClr val="FCD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16">
            <a:extLst>
              <a:ext uri="{FF2B5EF4-FFF2-40B4-BE49-F238E27FC236}">
                <a16:creationId xmlns:a16="http://schemas.microsoft.com/office/drawing/2014/main" id="{3C5BC54F-291C-19FB-1031-D28FF6437AE6}"/>
              </a:ext>
            </a:extLst>
          </p:cNvPr>
          <p:cNvSpPr/>
          <p:nvPr/>
        </p:nvSpPr>
        <p:spPr>
          <a:xfrm>
            <a:off x="1196131" y="3798872"/>
            <a:ext cx="5059609" cy="1290412"/>
          </a:xfrm>
          <a:prstGeom prst="rect">
            <a:avLst/>
          </a:prstGeom>
          <a:solidFill>
            <a:srgbClr val="BFB3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Rectangle 17">
            <a:extLst>
              <a:ext uri="{FF2B5EF4-FFF2-40B4-BE49-F238E27FC236}">
                <a16:creationId xmlns:a16="http://schemas.microsoft.com/office/drawing/2014/main" id="{12CDE0A0-EF6F-DF68-F186-C3E30F7D13A0}"/>
              </a:ext>
            </a:extLst>
          </p:cNvPr>
          <p:cNvSpPr/>
          <p:nvPr/>
        </p:nvSpPr>
        <p:spPr>
          <a:xfrm>
            <a:off x="1196130" y="5131257"/>
            <a:ext cx="5059609" cy="1380366"/>
          </a:xfrm>
          <a:prstGeom prst="rect">
            <a:avLst/>
          </a:prstGeom>
          <a:solidFill>
            <a:srgbClr val="ABC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DFC3FC5B-E6C2-A552-3AF4-D952DADF52D9}"/>
              </a:ext>
            </a:extLst>
          </p:cNvPr>
          <p:cNvSpPr txBox="1"/>
          <p:nvPr/>
        </p:nvSpPr>
        <p:spPr>
          <a:xfrm>
            <a:off x="1193528" y="1373784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13" name="TextBox 18">
            <a:extLst>
              <a:ext uri="{FF2B5EF4-FFF2-40B4-BE49-F238E27FC236}">
                <a16:creationId xmlns:a16="http://schemas.microsoft.com/office/drawing/2014/main" id="{5D6B41AD-83D5-D397-A52B-D37D407AED8F}"/>
              </a:ext>
            </a:extLst>
          </p:cNvPr>
          <p:cNvSpPr txBox="1"/>
          <p:nvPr/>
        </p:nvSpPr>
        <p:spPr>
          <a:xfrm>
            <a:off x="1193528" y="2759441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2</a:t>
            </a:r>
          </a:p>
        </p:txBody>
      </p:sp>
      <p:sp>
        <p:nvSpPr>
          <p:cNvPr id="14" name="TextBox 24">
            <a:extLst>
              <a:ext uri="{FF2B5EF4-FFF2-40B4-BE49-F238E27FC236}">
                <a16:creationId xmlns:a16="http://schemas.microsoft.com/office/drawing/2014/main" id="{226F13E2-6396-48AB-5339-DE546F950273}"/>
              </a:ext>
            </a:extLst>
          </p:cNvPr>
          <p:cNvSpPr txBox="1"/>
          <p:nvPr/>
        </p:nvSpPr>
        <p:spPr>
          <a:xfrm>
            <a:off x="1206503" y="4070079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3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0EFA5DEB-D833-BB53-205B-2873A0E455A0}"/>
              </a:ext>
            </a:extLst>
          </p:cNvPr>
          <p:cNvSpPr txBox="1"/>
          <p:nvPr/>
        </p:nvSpPr>
        <p:spPr>
          <a:xfrm>
            <a:off x="1206503" y="5447441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943B0929-C641-F49F-9DC0-96416F9D0BEC}"/>
              </a:ext>
            </a:extLst>
          </p:cNvPr>
          <p:cNvSpPr txBox="1"/>
          <p:nvPr/>
        </p:nvSpPr>
        <p:spPr>
          <a:xfrm>
            <a:off x="6285132" y="1373784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5</a:t>
            </a:r>
          </a:p>
        </p:txBody>
      </p:sp>
      <p:sp>
        <p:nvSpPr>
          <p:cNvPr id="17" name="TextBox 27">
            <a:extLst>
              <a:ext uri="{FF2B5EF4-FFF2-40B4-BE49-F238E27FC236}">
                <a16:creationId xmlns:a16="http://schemas.microsoft.com/office/drawing/2014/main" id="{E75337B5-A568-B8B7-CEBA-B3F7FDF86A3D}"/>
              </a:ext>
            </a:extLst>
          </p:cNvPr>
          <p:cNvSpPr txBox="1"/>
          <p:nvPr/>
        </p:nvSpPr>
        <p:spPr>
          <a:xfrm>
            <a:off x="6285131" y="2758680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6</a:t>
            </a:r>
          </a:p>
        </p:txBody>
      </p:sp>
      <p:sp>
        <p:nvSpPr>
          <p:cNvPr id="18" name="TextBox 28">
            <a:extLst>
              <a:ext uri="{FF2B5EF4-FFF2-40B4-BE49-F238E27FC236}">
                <a16:creationId xmlns:a16="http://schemas.microsoft.com/office/drawing/2014/main" id="{4B710905-F2CA-17DA-C0A7-41CC6A6A647F}"/>
              </a:ext>
            </a:extLst>
          </p:cNvPr>
          <p:cNvSpPr txBox="1"/>
          <p:nvPr/>
        </p:nvSpPr>
        <p:spPr>
          <a:xfrm>
            <a:off x="6285130" y="4070079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7</a:t>
            </a: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id="{27804CF4-89CB-43F0-D7BB-A54A3C886BFE}"/>
              </a:ext>
            </a:extLst>
          </p:cNvPr>
          <p:cNvSpPr txBox="1"/>
          <p:nvPr/>
        </p:nvSpPr>
        <p:spPr>
          <a:xfrm>
            <a:off x="6285129" y="5447441"/>
            <a:ext cx="59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8</a:t>
            </a:r>
          </a:p>
        </p:txBody>
      </p:sp>
      <p:sp>
        <p:nvSpPr>
          <p:cNvPr id="20" name="TextBox 30">
            <a:extLst>
              <a:ext uri="{FF2B5EF4-FFF2-40B4-BE49-F238E27FC236}">
                <a16:creationId xmlns:a16="http://schemas.microsoft.com/office/drawing/2014/main" id="{2DA355E3-EFD8-3860-D3A6-C4DB6B135224}"/>
              </a:ext>
            </a:extLst>
          </p:cNvPr>
          <p:cNvSpPr txBox="1"/>
          <p:nvPr/>
        </p:nvSpPr>
        <p:spPr>
          <a:xfrm>
            <a:off x="1605497" y="1506212"/>
            <a:ext cx="1993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Reversão da situação de trabalho infantil </a:t>
            </a:r>
          </a:p>
        </p:txBody>
      </p:sp>
      <p:pic>
        <p:nvPicPr>
          <p:cNvPr id="21" name="Picture 32">
            <a:extLst>
              <a:ext uri="{FF2B5EF4-FFF2-40B4-BE49-F238E27FC236}">
                <a16:creationId xmlns:a16="http://schemas.microsoft.com/office/drawing/2014/main" id="{86F5B813-1B3D-D00A-599C-22DC2A27C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629" y="1443436"/>
            <a:ext cx="598059" cy="617994"/>
          </a:xfrm>
          <a:prstGeom prst="rect">
            <a:avLst/>
          </a:prstGeom>
        </p:spPr>
      </p:pic>
      <p:pic>
        <p:nvPicPr>
          <p:cNvPr id="22" name="Graphic 34" descr="Pencil outline">
            <a:extLst>
              <a:ext uri="{FF2B5EF4-FFF2-40B4-BE49-F238E27FC236}">
                <a16:creationId xmlns:a16="http://schemas.microsoft.com/office/drawing/2014/main" id="{DE745441-77C4-76D8-C941-6145750594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947181">
            <a:off x="3173511" y="2643546"/>
            <a:ext cx="936295" cy="936295"/>
          </a:xfrm>
          <a:prstGeom prst="rect">
            <a:avLst/>
          </a:prstGeom>
        </p:spPr>
      </p:pic>
      <p:sp>
        <p:nvSpPr>
          <p:cNvPr id="23" name="TextBox 35">
            <a:extLst>
              <a:ext uri="{FF2B5EF4-FFF2-40B4-BE49-F238E27FC236}">
                <a16:creationId xmlns:a16="http://schemas.microsoft.com/office/drawing/2014/main" id="{F43DC29E-7D77-562B-EFE4-329F18BD20D9}"/>
              </a:ext>
            </a:extLst>
          </p:cNvPr>
          <p:cNvSpPr txBox="1"/>
          <p:nvPr/>
        </p:nvSpPr>
        <p:spPr>
          <a:xfrm>
            <a:off x="1605497" y="2809354"/>
            <a:ext cx="199356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escolar de crianças e adolescentes </a:t>
            </a:r>
          </a:p>
        </p:txBody>
      </p:sp>
      <p:sp>
        <p:nvSpPr>
          <p:cNvPr id="25" name="TextBox 36">
            <a:extLst>
              <a:ext uri="{FF2B5EF4-FFF2-40B4-BE49-F238E27FC236}">
                <a16:creationId xmlns:a16="http://schemas.microsoft.com/office/drawing/2014/main" id="{78AAABE8-A3C4-E8FC-80B5-CBC88BE206A5}"/>
              </a:ext>
            </a:extLst>
          </p:cNvPr>
          <p:cNvSpPr txBox="1"/>
          <p:nvPr/>
        </p:nvSpPr>
        <p:spPr>
          <a:xfrm>
            <a:off x="1605497" y="4202583"/>
            <a:ext cx="12087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Vacinação de crianças</a:t>
            </a:r>
          </a:p>
        </p:txBody>
      </p:sp>
      <p:sp>
        <p:nvSpPr>
          <p:cNvPr id="26" name="TextBox 37">
            <a:extLst>
              <a:ext uri="{FF2B5EF4-FFF2-40B4-BE49-F238E27FC236}">
                <a16:creationId xmlns:a16="http://schemas.microsoft.com/office/drawing/2014/main" id="{A38ECA16-5DE4-4E5B-B480-B7D0203960C2}"/>
              </a:ext>
            </a:extLst>
          </p:cNvPr>
          <p:cNvSpPr txBox="1"/>
          <p:nvPr/>
        </p:nvSpPr>
        <p:spPr>
          <a:xfrm>
            <a:off x="1605497" y="5585939"/>
            <a:ext cx="17371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de gestantes</a:t>
            </a:r>
          </a:p>
        </p:txBody>
      </p:sp>
      <p:sp>
        <p:nvSpPr>
          <p:cNvPr id="27" name="TextBox 38">
            <a:extLst>
              <a:ext uri="{FF2B5EF4-FFF2-40B4-BE49-F238E27FC236}">
                <a16:creationId xmlns:a16="http://schemas.microsoft.com/office/drawing/2014/main" id="{8DC55C48-BF10-8741-8114-0A1E344C63F7}"/>
              </a:ext>
            </a:extLst>
          </p:cNvPr>
          <p:cNvSpPr txBox="1"/>
          <p:nvPr/>
        </p:nvSpPr>
        <p:spPr>
          <a:xfrm>
            <a:off x="6731729" y="1406184"/>
            <a:ext cx="16839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de saúde para doenças crônicas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8D6175D5-8F42-1F8A-E6DA-7C091D8622DC}"/>
              </a:ext>
            </a:extLst>
          </p:cNvPr>
          <p:cNvSpPr txBox="1"/>
          <p:nvPr/>
        </p:nvSpPr>
        <p:spPr>
          <a:xfrm>
            <a:off x="6733522" y="2903175"/>
            <a:ext cx="1301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Acesso à água potável</a:t>
            </a:r>
          </a:p>
        </p:txBody>
      </p:sp>
      <p:sp>
        <p:nvSpPr>
          <p:cNvPr id="29" name="TextBox 40">
            <a:extLst>
              <a:ext uri="{FF2B5EF4-FFF2-40B4-BE49-F238E27FC236}">
                <a16:creationId xmlns:a16="http://schemas.microsoft.com/office/drawing/2014/main" id="{9F606DF0-22DA-B29A-F116-BF0DF3155DF0}"/>
              </a:ext>
            </a:extLst>
          </p:cNvPr>
          <p:cNvSpPr txBox="1"/>
          <p:nvPr/>
        </p:nvSpPr>
        <p:spPr>
          <a:xfrm>
            <a:off x="6731729" y="4212694"/>
            <a:ext cx="16900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Documentação civil garantida</a:t>
            </a:r>
          </a:p>
        </p:txBody>
      </p:sp>
      <p:sp>
        <p:nvSpPr>
          <p:cNvPr id="30" name="TextBox 41">
            <a:extLst>
              <a:ext uri="{FF2B5EF4-FFF2-40B4-BE49-F238E27FC236}">
                <a16:creationId xmlns:a16="http://schemas.microsoft.com/office/drawing/2014/main" id="{4418D1EE-EFCA-50EE-C9DB-CBFEE51F6A34}"/>
              </a:ext>
            </a:extLst>
          </p:cNvPr>
          <p:cNvSpPr txBox="1"/>
          <p:nvPr/>
        </p:nvSpPr>
        <p:spPr>
          <a:xfrm>
            <a:off x="6731730" y="5385884"/>
            <a:ext cx="16900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Renda familiar </a:t>
            </a:r>
            <a:r>
              <a:rPr kumimoji="0" lang="pt-BR" sz="13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per capita</a:t>
            </a:r>
            <a:r>
              <a:rPr kumimoji="0" lang="pt-B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acima da linha nacional de extrema pobreza</a:t>
            </a:r>
          </a:p>
        </p:txBody>
      </p:sp>
      <p:pic>
        <p:nvPicPr>
          <p:cNvPr id="31" name="Picture 43">
            <a:extLst>
              <a:ext uri="{FF2B5EF4-FFF2-40B4-BE49-F238E27FC236}">
                <a16:creationId xmlns:a16="http://schemas.microsoft.com/office/drawing/2014/main" id="{3DEA781B-E773-F245-5798-B415AC619A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0800" y="3894554"/>
            <a:ext cx="985487" cy="1162875"/>
          </a:xfrm>
          <a:prstGeom prst="rect">
            <a:avLst/>
          </a:prstGeom>
        </p:spPr>
      </p:pic>
      <p:pic>
        <p:nvPicPr>
          <p:cNvPr id="32" name="Picture 45">
            <a:extLst>
              <a:ext uri="{FF2B5EF4-FFF2-40B4-BE49-F238E27FC236}">
                <a16:creationId xmlns:a16="http://schemas.microsoft.com/office/drawing/2014/main" id="{1F5394D7-5541-6DDC-0F49-9D5FB7FAFD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0105" y="5311035"/>
            <a:ext cx="584504" cy="1042249"/>
          </a:xfrm>
          <a:prstGeom prst="rect">
            <a:avLst/>
          </a:prstGeom>
        </p:spPr>
      </p:pic>
      <p:pic>
        <p:nvPicPr>
          <p:cNvPr id="33" name="Picture 47">
            <a:extLst>
              <a:ext uri="{FF2B5EF4-FFF2-40B4-BE49-F238E27FC236}">
                <a16:creationId xmlns:a16="http://schemas.microsoft.com/office/drawing/2014/main" id="{77A3619D-C528-D0B7-5185-D68FFD71B7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5302" y="1338275"/>
            <a:ext cx="698283" cy="834904"/>
          </a:xfrm>
          <a:prstGeom prst="rect">
            <a:avLst/>
          </a:prstGeom>
        </p:spPr>
      </p:pic>
      <p:pic>
        <p:nvPicPr>
          <p:cNvPr id="34" name="Picture 49">
            <a:extLst>
              <a:ext uri="{FF2B5EF4-FFF2-40B4-BE49-F238E27FC236}">
                <a16:creationId xmlns:a16="http://schemas.microsoft.com/office/drawing/2014/main" id="{59FC7391-4E76-4D21-E914-6F283A592C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48077" y="2798153"/>
            <a:ext cx="598059" cy="656565"/>
          </a:xfrm>
          <a:prstGeom prst="rect">
            <a:avLst/>
          </a:prstGeom>
        </p:spPr>
      </p:pic>
      <p:pic>
        <p:nvPicPr>
          <p:cNvPr id="35" name="Picture 51">
            <a:extLst>
              <a:ext uri="{FF2B5EF4-FFF2-40B4-BE49-F238E27FC236}">
                <a16:creationId xmlns:a16="http://schemas.microsoft.com/office/drawing/2014/main" id="{3273BC48-0BE5-5191-072E-CB5523E80A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53364" y="4130090"/>
            <a:ext cx="487045" cy="658943"/>
          </a:xfrm>
          <a:prstGeom prst="rect">
            <a:avLst/>
          </a:prstGeom>
        </p:spPr>
      </p:pic>
      <p:pic>
        <p:nvPicPr>
          <p:cNvPr id="36" name="Picture 53">
            <a:extLst>
              <a:ext uri="{FF2B5EF4-FFF2-40B4-BE49-F238E27FC236}">
                <a16:creationId xmlns:a16="http://schemas.microsoft.com/office/drawing/2014/main" id="{AC216057-B04C-1400-0692-28922E8981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91425" y="5557460"/>
            <a:ext cx="586035" cy="527959"/>
          </a:xfrm>
          <a:prstGeom prst="rect">
            <a:avLst/>
          </a:prstGeom>
        </p:spPr>
      </p:pic>
      <p:sp>
        <p:nvSpPr>
          <p:cNvPr id="37" name="TextBox 54">
            <a:extLst>
              <a:ext uri="{FF2B5EF4-FFF2-40B4-BE49-F238E27FC236}">
                <a16:creationId xmlns:a16="http://schemas.microsoft.com/office/drawing/2014/main" id="{9949C4CF-3746-B870-7078-B4B20A8BE745}"/>
              </a:ext>
            </a:extLst>
          </p:cNvPr>
          <p:cNvSpPr txBox="1"/>
          <p:nvPr/>
        </p:nvSpPr>
        <p:spPr>
          <a:xfrm>
            <a:off x="3894609" y="1159230"/>
            <a:ext cx="2403735" cy="118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Nenhuma pessoa com menos de 16 anos trabalhando, exceto condição de aprendiz a partir dos 14 anos</a:t>
            </a:r>
          </a:p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Nenhuma criança ou adolescente exclusivamente responsáveis pelas atividades domésticas e cuidados de crianças menores</a:t>
            </a:r>
          </a:p>
        </p:txBody>
      </p:sp>
      <p:sp>
        <p:nvSpPr>
          <p:cNvPr id="38" name="TextBox 71">
            <a:extLst>
              <a:ext uri="{FF2B5EF4-FFF2-40B4-BE49-F238E27FC236}">
                <a16:creationId xmlns:a16="http://schemas.microsoft.com/office/drawing/2014/main" id="{D4F42FA0-E470-64DF-348F-0DE4A0118EB1}"/>
              </a:ext>
            </a:extLst>
          </p:cNvPr>
          <p:cNvSpPr txBox="1"/>
          <p:nvPr/>
        </p:nvSpPr>
        <p:spPr>
          <a:xfrm>
            <a:off x="3896752" y="2874540"/>
            <a:ext cx="2403735" cy="503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crianças e adolescentes de 5 a 17 anos frequentando escola</a:t>
            </a:r>
          </a:p>
        </p:txBody>
      </p:sp>
      <p:sp>
        <p:nvSpPr>
          <p:cNvPr id="39" name="TextBox 72">
            <a:extLst>
              <a:ext uri="{FF2B5EF4-FFF2-40B4-BE49-F238E27FC236}">
                <a16:creationId xmlns:a16="http://schemas.microsoft.com/office/drawing/2014/main" id="{6EC59EF2-D8B1-8021-24C9-1FB89DE4D884}"/>
              </a:ext>
            </a:extLst>
          </p:cNvPr>
          <p:cNvSpPr txBox="1"/>
          <p:nvPr/>
        </p:nvSpPr>
        <p:spPr>
          <a:xfrm>
            <a:off x="3894609" y="4219868"/>
            <a:ext cx="2403735" cy="503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crianças com até 1 ano de idade com carteira de vacinação em dia</a:t>
            </a:r>
          </a:p>
        </p:txBody>
      </p:sp>
      <p:sp>
        <p:nvSpPr>
          <p:cNvPr id="40" name="TextBox 73">
            <a:extLst>
              <a:ext uri="{FF2B5EF4-FFF2-40B4-BE49-F238E27FC236}">
                <a16:creationId xmlns:a16="http://schemas.microsoft.com/office/drawing/2014/main" id="{DBB2DFA0-41C0-975E-F0EA-1CFFC46F3448}"/>
              </a:ext>
            </a:extLst>
          </p:cNvPr>
          <p:cNvSpPr txBox="1"/>
          <p:nvPr/>
        </p:nvSpPr>
        <p:spPr>
          <a:xfrm>
            <a:off x="3894608" y="5569970"/>
            <a:ext cx="2403735" cy="503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gestantes das famílias em acompanhamento por serviço pré-natal</a:t>
            </a:r>
          </a:p>
        </p:txBody>
      </p:sp>
      <p:sp>
        <p:nvSpPr>
          <p:cNvPr id="41" name="TextBox 74">
            <a:extLst>
              <a:ext uri="{FF2B5EF4-FFF2-40B4-BE49-F238E27FC236}">
                <a16:creationId xmlns:a16="http://schemas.microsoft.com/office/drawing/2014/main" id="{6C4A9A22-8375-2C70-E369-14BAFCE6423D}"/>
              </a:ext>
            </a:extLst>
          </p:cNvPr>
          <p:cNvSpPr txBox="1"/>
          <p:nvPr/>
        </p:nvSpPr>
        <p:spPr>
          <a:xfrm>
            <a:off x="8887860" y="1452896"/>
            <a:ext cx="2153397" cy="63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pessoas da família com diabetes ou hipertensão acompanhadas pelo serviço de saúde</a:t>
            </a:r>
          </a:p>
        </p:txBody>
      </p:sp>
      <p:sp>
        <p:nvSpPr>
          <p:cNvPr id="42" name="TextBox 75">
            <a:extLst>
              <a:ext uri="{FF2B5EF4-FFF2-40B4-BE49-F238E27FC236}">
                <a16:creationId xmlns:a16="http://schemas.microsoft.com/office/drawing/2014/main" id="{38CEDB51-A930-7D4C-FD6A-20DDDB5302DF}"/>
              </a:ext>
            </a:extLst>
          </p:cNvPr>
          <p:cNvSpPr txBox="1"/>
          <p:nvPr/>
        </p:nvSpPr>
        <p:spPr>
          <a:xfrm>
            <a:off x="8885076" y="2942249"/>
            <a:ext cx="2153397" cy="36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Todos os domicílios com acesso à água potável</a:t>
            </a:r>
          </a:p>
        </p:txBody>
      </p:sp>
      <p:sp>
        <p:nvSpPr>
          <p:cNvPr id="43" name="TextBox 76">
            <a:extLst>
              <a:ext uri="{FF2B5EF4-FFF2-40B4-BE49-F238E27FC236}">
                <a16:creationId xmlns:a16="http://schemas.microsoft.com/office/drawing/2014/main" id="{3E248AF4-479E-1D47-D1A5-9213482D861B}"/>
              </a:ext>
            </a:extLst>
          </p:cNvPr>
          <p:cNvSpPr txBox="1"/>
          <p:nvPr/>
        </p:nvSpPr>
        <p:spPr>
          <a:xfrm>
            <a:off x="8885075" y="4084446"/>
            <a:ext cx="2153397" cy="774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crianças e adolescentes com Certidão de Nascimento</a:t>
            </a:r>
          </a:p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pessoas da família com 14 anos ou mais com RG</a:t>
            </a:r>
          </a:p>
        </p:txBody>
      </p:sp>
      <p:sp>
        <p:nvSpPr>
          <p:cNvPr id="44" name="TextBox 77">
            <a:extLst>
              <a:ext uri="{FF2B5EF4-FFF2-40B4-BE49-F238E27FC236}">
                <a16:creationId xmlns:a16="http://schemas.microsoft.com/office/drawing/2014/main" id="{60F626A0-3597-EAF7-3B65-29C45DB88820}"/>
              </a:ext>
            </a:extLst>
          </p:cNvPr>
          <p:cNvSpPr txBox="1"/>
          <p:nvPr/>
        </p:nvSpPr>
        <p:spPr>
          <a:xfrm>
            <a:off x="8885075" y="5512552"/>
            <a:ext cx="2153397" cy="63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Todas as famílias com renda mensal </a:t>
            </a:r>
            <a:r>
              <a:rPr kumimoji="0" lang="pt-BR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per capita</a:t>
            </a: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acima da linha nacional de extrema pobreza (R$89,00)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93FA991-9042-C3AC-7526-3E057BDC31FE}"/>
              </a:ext>
            </a:extLst>
          </p:cNvPr>
          <p:cNvSpPr txBox="1"/>
          <p:nvPr/>
        </p:nvSpPr>
        <p:spPr>
          <a:xfrm>
            <a:off x="0" y="6303322"/>
            <a:ext cx="111252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pt-BR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* Os critérios deverão ser continuamente aperfeiçoados e revisados dentro de uma periodicidade definida por um comitê, por exemplo, a cada 3 anos. Os territórios têm liberdade para adicionar demandas particulares à sua realidade.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14041"/>
              </a:solidFill>
              <a:effectLst/>
              <a:uLnTx/>
              <a:uFillTx/>
              <a:latin typeface="Comfortaa Light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84916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91FFA3-A1AC-1548-6213-2F065A790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205096D0-429C-78F9-CE2A-4B392191A67C}"/>
              </a:ext>
            </a:extLst>
          </p:cNvPr>
          <p:cNvGrpSpPr/>
          <p:nvPr/>
        </p:nvGrpSpPr>
        <p:grpSpPr>
          <a:xfrm>
            <a:off x="163286" y="1328837"/>
            <a:ext cx="11745685" cy="5235248"/>
            <a:chOff x="1652935" y="852470"/>
            <a:chExt cx="5876268" cy="2719813"/>
          </a:xfrm>
          <a:solidFill>
            <a:schemeClr val="bg1">
              <a:lumMod val="95000"/>
            </a:schemeClr>
          </a:solidFill>
        </p:grpSpPr>
        <p:sp>
          <p:nvSpPr>
            <p:cNvPr id="4" name="Google Shape;709;p27">
              <a:extLst>
                <a:ext uri="{FF2B5EF4-FFF2-40B4-BE49-F238E27FC236}">
                  <a16:creationId xmlns:a16="http://schemas.microsoft.com/office/drawing/2014/main" id="{23E5ED97-43D7-08B1-6639-458D2D7D5C52}"/>
                </a:ext>
              </a:extLst>
            </p:cNvPr>
            <p:cNvSpPr/>
            <p:nvPr/>
          </p:nvSpPr>
          <p:spPr>
            <a:xfrm>
              <a:off x="1737968" y="934332"/>
              <a:ext cx="5753100" cy="2567700"/>
            </a:xfrm>
            <a:prstGeom prst="roundRect">
              <a:avLst>
                <a:gd name="adj" fmla="val 13942"/>
              </a:avLst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41404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Google Shape;713;p27">
              <a:extLst>
                <a:ext uri="{FF2B5EF4-FFF2-40B4-BE49-F238E27FC236}">
                  <a16:creationId xmlns:a16="http://schemas.microsoft.com/office/drawing/2014/main" id="{132B0969-A48E-5CA3-F232-1176F7CFE052}"/>
                </a:ext>
              </a:extLst>
            </p:cNvPr>
            <p:cNvSpPr/>
            <p:nvPr/>
          </p:nvSpPr>
          <p:spPr>
            <a:xfrm rot="5400000">
              <a:off x="3231162" y="-725757"/>
              <a:ext cx="2719813" cy="5876268"/>
            </a:xfrm>
            <a:custGeom>
              <a:avLst/>
              <a:gdLst/>
              <a:ahLst/>
              <a:cxnLst/>
              <a:rect l="l" t="t" r="r" b="b"/>
              <a:pathLst>
                <a:path w="65863" h="92137" extrusionOk="0">
                  <a:moveTo>
                    <a:pt x="32655" y="958"/>
                  </a:moveTo>
                  <a:cubicBezTo>
                    <a:pt x="32876" y="958"/>
                    <a:pt x="33088" y="1031"/>
                    <a:pt x="33295" y="1057"/>
                  </a:cubicBezTo>
                  <a:cubicBezTo>
                    <a:pt x="33541" y="1089"/>
                    <a:pt x="33787" y="1098"/>
                    <a:pt x="34032" y="1098"/>
                  </a:cubicBezTo>
                  <a:cubicBezTo>
                    <a:pt x="34416" y="1098"/>
                    <a:pt x="34798" y="1075"/>
                    <a:pt x="35181" y="1075"/>
                  </a:cubicBezTo>
                  <a:cubicBezTo>
                    <a:pt x="35282" y="1075"/>
                    <a:pt x="35382" y="1076"/>
                    <a:pt x="35483" y="1080"/>
                  </a:cubicBezTo>
                  <a:cubicBezTo>
                    <a:pt x="36600" y="1124"/>
                    <a:pt x="37718" y="1205"/>
                    <a:pt x="38846" y="1205"/>
                  </a:cubicBezTo>
                  <a:cubicBezTo>
                    <a:pt x="38948" y="1205"/>
                    <a:pt x="39051" y="1204"/>
                    <a:pt x="39154" y="1203"/>
                  </a:cubicBezTo>
                  <a:cubicBezTo>
                    <a:pt x="39316" y="1200"/>
                    <a:pt x="39478" y="1199"/>
                    <a:pt x="39640" y="1199"/>
                  </a:cubicBezTo>
                  <a:cubicBezTo>
                    <a:pt x="40163" y="1199"/>
                    <a:pt x="40690" y="1209"/>
                    <a:pt x="41214" y="1209"/>
                  </a:cubicBezTo>
                  <a:cubicBezTo>
                    <a:pt x="41389" y="1209"/>
                    <a:pt x="41563" y="1208"/>
                    <a:pt x="41737" y="1205"/>
                  </a:cubicBezTo>
                  <a:cubicBezTo>
                    <a:pt x="43184" y="1181"/>
                    <a:pt x="44631" y="1214"/>
                    <a:pt x="46082" y="1138"/>
                  </a:cubicBezTo>
                  <a:cubicBezTo>
                    <a:pt x="46292" y="1127"/>
                    <a:pt x="46515" y="1117"/>
                    <a:pt x="46745" y="1117"/>
                  </a:cubicBezTo>
                  <a:cubicBezTo>
                    <a:pt x="47157" y="1117"/>
                    <a:pt x="47590" y="1150"/>
                    <a:pt x="48013" y="1271"/>
                  </a:cubicBezTo>
                  <a:cubicBezTo>
                    <a:pt x="48120" y="1301"/>
                    <a:pt x="48239" y="1312"/>
                    <a:pt x="48364" y="1312"/>
                  </a:cubicBezTo>
                  <a:cubicBezTo>
                    <a:pt x="48626" y="1312"/>
                    <a:pt x="48920" y="1267"/>
                    <a:pt x="49209" y="1267"/>
                  </a:cubicBezTo>
                  <a:cubicBezTo>
                    <a:pt x="49338" y="1267"/>
                    <a:pt x="49467" y="1276"/>
                    <a:pt x="49591" y="1302"/>
                  </a:cubicBezTo>
                  <a:cubicBezTo>
                    <a:pt x="50530" y="1496"/>
                    <a:pt x="51515" y="1491"/>
                    <a:pt x="52473" y="1673"/>
                  </a:cubicBezTo>
                  <a:cubicBezTo>
                    <a:pt x="53312" y="1833"/>
                    <a:pt x="54174" y="2005"/>
                    <a:pt x="55071" y="2055"/>
                  </a:cubicBezTo>
                  <a:cubicBezTo>
                    <a:pt x="55996" y="2105"/>
                    <a:pt x="57003" y="2182"/>
                    <a:pt x="57756" y="2558"/>
                  </a:cubicBezTo>
                  <a:cubicBezTo>
                    <a:pt x="58384" y="2871"/>
                    <a:pt x="59141" y="3103"/>
                    <a:pt x="59576" y="3639"/>
                  </a:cubicBezTo>
                  <a:cubicBezTo>
                    <a:pt x="59971" y="4129"/>
                    <a:pt x="60415" y="4606"/>
                    <a:pt x="60854" y="5080"/>
                  </a:cubicBezTo>
                  <a:cubicBezTo>
                    <a:pt x="61245" y="5503"/>
                    <a:pt x="61151" y="6036"/>
                    <a:pt x="61508" y="6454"/>
                  </a:cubicBezTo>
                  <a:cubicBezTo>
                    <a:pt x="62068" y="7112"/>
                    <a:pt x="61698" y="7875"/>
                    <a:pt x="62034" y="8581"/>
                  </a:cubicBezTo>
                  <a:cubicBezTo>
                    <a:pt x="62249" y="9032"/>
                    <a:pt x="62370" y="9574"/>
                    <a:pt x="62414" y="10101"/>
                  </a:cubicBezTo>
                  <a:cubicBezTo>
                    <a:pt x="62453" y="10557"/>
                    <a:pt x="62056" y="11096"/>
                    <a:pt x="62658" y="11510"/>
                  </a:cubicBezTo>
                  <a:cubicBezTo>
                    <a:pt x="62117" y="11790"/>
                    <a:pt x="62966" y="12221"/>
                    <a:pt x="62447" y="12503"/>
                  </a:cubicBezTo>
                  <a:cubicBezTo>
                    <a:pt x="62680" y="12709"/>
                    <a:pt x="62670" y="13063"/>
                    <a:pt x="62640" y="13195"/>
                  </a:cubicBezTo>
                  <a:cubicBezTo>
                    <a:pt x="62518" y="13722"/>
                    <a:pt x="62847" y="14206"/>
                    <a:pt x="62772" y="14700"/>
                  </a:cubicBezTo>
                  <a:cubicBezTo>
                    <a:pt x="62725" y="15011"/>
                    <a:pt x="62536" y="15293"/>
                    <a:pt x="63002" y="15517"/>
                  </a:cubicBezTo>
                  <a:cubicBezTo>
                    <a:pt x="63039" y="15535"/>
                    <a:pt x="63042" y="15651"/>
                    <a:pt x="63001" y="15682"/>
                  </a:cubicBezTo>
                  <a:cubicBezTo>
                    <a:pt x="62350" y="16164"/>
                    <a:pt x="62915" y="16662"/>
                    <a:pt x="62973" y="17150"/>
                  </a:cubicBezTo>
                  <a:cubicBezTo>
                    <a:pt x="62993" y="17314"/>
                    <a:pt x="62866" y="17459"/>
                    <a:pt x="62916" y="17609"/>
                  </a:cubicBezTo>
                  <a:cubicBezTo>
                    <a:pt x="63066" y="18065"/>
                    <a:pt x="63249" y="18516"/>
                    <a:pt x="63059" y="18990"/>
                  </a:cubicBezTo>
                  <a:cubicBezTo>
                    <a:pt x="63053" y="19003"/>
                    <a:pt x="63049" y="19027"/>
                    <a:pt x="63060" y="19035"/>
                  </a:cubicBezTo>
                  <a:cubicBezTo>
                    <a:pt x="63657" y="19486"/>
                    <a:pt x="63122" y="19997"/>
                    <a:pt x="63210" y="20479"/>
                  </a:cubicBezTo>
                  <a:cubicBezTo>
                    <a:pt x="63304" y="20990"/>
                    <a:pt x="63261" y="21515"/>
                    <a:pt x="63354" y="22028"/>
                  </a:cubicBezTo>
                  <a:cubicBezTo>
                    <a:pt x="63476" y="22692"/>
                    <a:pt x="63329" y="23349"/>
                    <a:pt x="63335" y="24008"/>
                  </a:cubicBezTo>
                  <a:cubicBezTo>
                    <a:pt x="63336" y="24054"/>
                    <a:pt x="63309" y="24116"/>
                    <a:pt x="63341" y="24146"/>
                  </a:cubicBezTo>
                  <a:cubicBezTo>
                    <a:pt x="63453" y="24254"/>
                    <a:pt x="63661" y="24339"/>
                    <a:pt x="63690" y="24453"/>
                  </a:cubicBezTo>
                  <a:cubicBezTo>
                    <a:pt x="63706" y="24515"/>
                    <a:pt x="63665" y="24531"/>
                    <a:pt x="63606" y="24531"/>
                  </a:cubicBezTo>
                  <a:cubicBezTo>
                    <a:pt x="63543" y="24531"/>
                    <a:pt x="63458" y="24512"/>
                    <a:pt x="63403" y="24512"/>
                  </a:cubicBezTo>
                  <a:cubicBezTo>
                    <a:pt x="63355" y="24512"/>
                    <a:pt x="63329" y="24526"/>
                    <a:pt x="63358" y="24580"/>
                  </a:cubicBezTo>
                  <a:cubicBezTo>
                    <a:pt x="63503" y="24853"/>
                    <a:pt x="63283" y="25127"/>
                    <a:pt x="63451" y="25383"/>
                  </a:cubicBezTo>
                  <a:cubicBezTo>
                    <a:pt x="63486" y="25438"/>
                    <a:pt x="63592" y="25509"/>
                    <a:pt x="63572" y="25537"/>
                  </a:cubicBezTo>
                  <a:cubicBezTo>
                    <a:pt x="63042" y="26277"/>
                    <a:pt x="63784" y="27642"/>
                    <a:pt x="63906" y="28448"/>
                  </a:cubicBezTo>
                  <a:cubicBezTo>
                    <a:pt x="64142" y="29996"/>
                    <a:pt x="63916" y="31704"/>
                    <a:pt x="63889" y="33267"/>
                  </a:cubicBezTo>
                  <a:lnTo>
                    <a:pt x="63800" y="38581"/>
                  </a:lnTo>
                  <a:cubicBezTo>
                    <a:pt x="63721" y="43326"/>
                    <a:pt x="63859" y="48070"/>
                    <a:pt x="64043" y="52811"/>
                  </a:cubicBezTo>
                  <a:cubicBezTo>
                    <a:pt x="64124" y="54881"/>
                    <a:pt x="64556" y="57249"/>
                    <a:pt x="64144" y="59284"/>
                  </a:cubicBezTo>
                  <a:cubicBezTo>
                    <a:pt x="63810" y="60940"/>
                    <a:pt x="63747" y="62392"/>
                    <a:pt x="64016" y="64094"/>
                  </a:cubicBezTo>
                  <a:cubicBezTo>
                    <a:pt x="64119" y="64740"/>
                    <a:pt x="64056" y="65376"/>
                    <a:pt x="64042" y="66017"/>
                  </a:cubicBezTo>
                  <a:cubicBezTo>
                    <a:pt x="64017" y="67125"/>
                    <a:pt x="63949" y="68232"/>
                    <a:pt x="64071" y="69340"/>
                  </a:cubicBezTo>
                  <a:cubicBezTo>
                    <a:pt x="64111" y="69698"/>
                    <a:pt x="64043" y="70083"/>
                    <a:pt x="64138" y="70430"/>
                  </a:cubicBezTo>
                  <a:cubicBezTo>
                    <a:pt x="64251" y="70844"/>
                    <a:pt x="64082" y="71272"/>
                    <a:pt x="64315" y="71666"/>
                  </a:cubicBezTo>
                  <a:cubicBezTo>
                    <a:pt x="64381" y="71777"/>
                    <a:pt x="64323" y="71840"/>
                    <a:pt x="64255" y="71918"/>
                  </a:cubicBezTo>
                  <a:cubicBezTo>
                    <a:pt x="64163" y="72028"/>
                    <a:pt x="63961" y="72144"/>
                    <a:pt x="64347" y="72192"/>
                  </a:cubicBezTo>
                  <a:cubicBezTo>
                    <a:pt x="64498" y="72210"/>
                    <a:pt x="64491" y="72385"/>
                    <a:pt x="64392" y="72420"/>
                  </a:cubicBezTo>
                  <a:cubicBezTo>
                    <a:pt x="63835" y="72622"/>
                    <a:pt x="64430" y="72904"/>
                    <a:pt x="64273" y="73126"/>
                  </a:cubicBezTo>
                  <a:cubicBezTo>
                    <a:pt x="64711" y="73201"/>
                    <a:pt x="64495" y="73539"/>
                    <a:pt x="64469" y="73605"/>
                  </a:cubicBezTo>
                  <a:cubicBezTo>
                    <a:pt x="64220" y="74268"/>
                    <a:pt x="64502" y="74929"/>
                    <a:pt x="64414" y="75582"/>
                  </a:cubicBezTo>
                  <a:cubicBezTo>
                    <a:pt x="64316" y="76315"/>
                    <a:pt x="64414" y="77044"/>
                    <a:pt x="64408" y="77773"/>
                  </a:cubicBezTo>
                  <a:cubicBezTo>
                    <a:pt x="64403" y="78602"/>
                    <a:pt x="64133" y="79435"/>
                    <a:pt x="64202" y="80257"/>
                  </a:cubicBezTo>
                  <a:cubicBezTo>
                    <a:pt x="64246" y="80787"/>
                    <a:pt x="63725" y="81316"/>
                    <a:pt x="64211" y="81834"/>
                  </a:cubicBezTo>
                  <a:cubicBezTo>
                    <a:pt x="63755" y="82253"/>
                    <a:pt x="64183" y="82741"/>
                    <a:pt x="63993" y="83199"/>
                  </a:cubicBezTo>
                  <a:cubicBezTo>
                    <a:pt x="63757" y="83765"/>
                    <a:pt x="63810" y="84375"/>
                    <a:pt x="63626" y="84961"/>
                  </a:cubicBezTo>
                  <a:cubicBezTo>
                    <a:pt x="63419" y="85621"/>
                    <a:pt x="63028" y="86225"/>
                    <a:pt x="62746" y="86857"/>
                  </a:cubicBezTo>
                  <a:cubicBezTo>
                    <a:pt x="62492" y="87421"/>
                    <a:pt x="61939" y="87757"/>
                    <a:pt x="61445" y="88140"/>
                  </a:cubicBezTo>
                  <a:cubicBezTo>
                    <a:pt x="61118" y="88395"/>
                    <a:pt x="60645" y="88593"/>
                    <a:pt x="60297" y="88825"/>
                  </a:cubicBezTo>
                  <a:cubicBezTo>
                    <a:pt x="59842" y="89129"/>
                    <a:pt x="59284" y="89243"/>
                    <a:pt x="58799" y="89468"/>
                  </a:cubicBezTo>
                  <a:cubicBezTo>
                    <a:pt x="58255" y="89719"/>
                    <a:pt x="57595" y="89907"/>
                    <a:pt x="56948" y="89907"/>
                  </a:cubicBezTo>
                  <a:cubicBezTo>
                    <a:pt x="56916" y="89907"/>
                    <a:pt x="56885" y="89907"/>
                    <a:pt x="56854" y="89906"/>
                  </a:cubicBezTo>
                  <a:cubicBezTo>
                    <a:pt x="56819" y="89905"/>
                    <a:pt x="56786" y="89905"/>
                    <a:pt x="56752" y="89905"/>
                  </a:cubicBezTo>
                  <a:cubicBezTo>
                    <a:pt x="56068" y="89905"/>
                    <a:pt x="55484" y="90111"/>
                    <a:pt x="54873" y="90232"/>
                  </a:cubicBezTo>
                  <a:cubicBezTo>
                    <a:pt x="54158" y="90375"/>
                    <a:pt x="53430" y="90423"/>
                    <a:pt x="52756" y="90530"/>
                  </a:cubicBezTo>
                  <a:cubicBezTo>
                    <a:pt x="52676" y="90515"/>
                    <a:pt x="52599" y="90509"/>
                    <a:pt x="52523" y="90509"/>
                  </a:cubicBezTo>
                  <a:cubicBezTo>
                    <a:pt x="52130" y="90509"/>
                    <a:pt x="51787" y="90679"/>
                    <a:pt x="51408" y="90679"/>
                  </a:cubicBezTo>
                  <a:cubicBezTo>
                    <a:pt x="51349" y="90679"/>
                    <a:pt x="51289" y="90675"/>
                    <a:pt x="51227" y="90666"/>
                  </a:cubicBezTo>
                  <a:cubicBezTo>
                    <a:pt x="51189" y="90660"/>
                    <a:pt x="51150" y="90657"/>
                    <a:pt x="51112" y="90657"/>
                  </a:cubicBezTo>
                  <a:cubicBezTo>
                    <a:pt x="50862" y="90657"/>
                    <a:pt x="50604" y="90767"/>
                    <a:pt x="50346" y="90767"/>
                  </a:cubicBezTo>
                  <a:cubicBezTo>
                    <a:pt x="50213" y="90767"/>
                    <a:pt x="50080" y="90738"/>
                    <a:pt x="49949" y="90650"/>
                  </a:cubicBezTo>
                  <a:cubicBezTo>
                    <a:pt x="49941" y="90645"/>
                    <a:pt x="49928" y="90643"/>
                    <a:pt x="49912" y="90643"/>
                  </a:cubicBezTo>
                  <a:cubicBezTo>
                    <a:pt x="49871" y="90643"/>
                    <a:pt x="49809" y="90657"/>
                    <a:pt x="49768" y="90671"/>
                  </a:cubicBezTo>
                  <a:cubicBezTo>
                    <a:pt x="49115" y="90882"/>
                    <a:pt x="48411" y="90854"/>
                    <a:pt x="47721" y="90904"/>
                  </a:cubicBezTo>
                  <a:cubicBezTo>
                    <a:pt x="46789" y="90971"/>
                    <a:pt x="45858" y="91038"/>
                    <a:pt x="44922" y="91038"/>
                  </a:cubicBezTo>
                  <a:cubicBezTo>
                    <a:pt x="44859" y="91038"/>
                    <a:pt x="44797" y="91038"/>
                    <a:pt x="44734" y="91037"/>
                  </a:cubicBezTo>
                  <a:cubicBezTo>
                    <a:pt x="43996" y="91028"/>
                    <a:pt x="43259" y="91010"/>
                    <a:pt x="42522" y="90981"/>
                  </a:cubicBezTo>
                  <a:cubicBezTo>
                    <a:pt x="42502" y="90980"/>
                    <a:pt x="42482" y="90980"/>
                    <a:pt x="42462" y="90980"/>
                  </a:cubicBezTo>
                  <a:cubicBezTo>
                    <a:pt x="42163" y="90980"/>
                    <a:pt x="41892" y="91070"/>
                    <a:pt x="41579" y="91070"/>
                  </a:cubicBezTo>
                  <a:cubicBezTo>
                    <a:pt x="41558" y="91070"/>
                    <a:pt x="41537" y="91070"/>
                    <a:pt x="41516" y="91069"/>
                  </a:cubicBezTo>
                  <a:cubicBezTo>
                    <a:pt x="40903" y="91043"/>
                    <a:pt x="40291" y="91021"/>
                    <a:pt x="39677" y="90982"/>
                  </a:cubicBezTo>
                  <a:cubicBezTo>
                    <a:pt x="39367" y="90964"/>
                    <a:pt x="39057" y="90955"/>
                    <a:pt x="38746" y="90955"/>
                  </a:cubicBezTo>
                  <a:cubicBezTo>
                    <a:pt x="38391" y="90955"/>
                    <a:pt x="38036" y="90967"/>
                    <a:pt x="37681" y="90991"/>
                  </a:cubicBezTo>
                  <a:cubicBezTo>
                    <a:pt x="37594" y="90996"/>
                    <a:pt x="37508" y="90998"/>
                    <a:pt x="37421" y="90998"/>
                  </a:cubicBezTo>
                  <a:cubicBezTo>
                    <a:pt x="36901" y="90998"/>
                    <a:pt x="36384" y="90916"/>
                    <a:pt x="35854" y="90916"/>
                  </a:cubicBezTo>
                  <a:cubicBezTo>
                    <a:pt x="35845" y="90916"/>
                    <a:pt x="35835" y="90916"/>
                    <a:pt x="35825" y="90916"/>
                  </a:cubicBezTo>
                  <a:cubicBezTo>
                    <a:pt x="35368" y="90919"/>
                    <a:pt x="34912" y="91001"/>
                    <a:pt x="34458" y="91001"/>
                  </a:cubicBezTo>
                  <a:cubicBezTo>
                    <a:pt x="34294" y="91001"/>
                    <a:pt x="34131" y="90990"/>
                    <a:pt x="33968" y="90961"/>
                  </a:cubicBezTo>
                  <a:cubicBezTo>
                    <a:pt x="33866" y="90943"/>
                    <a:pt x="33764" y="90936"/>
                    <a:pt x="33663" y="90936"/>
                  </a:cubicBezTo>
                  <a:cubicBezTo>
                    <a:pt x="33307" y="90936"/>
                    <a:pt x="32958" y="91024"/>
                    <a:pt x="32623" y="91024"/>
                  </a:cubicBezTo>
                  <a:cubicBezTo>
                    <a:pt x="32548" y="91024"/>
                    <a:pt x="32473" y="91020"/>
                    <a:pt x="32399" y="91009"/>
                  </a:cubicBezTo>
                  <a:cubicBezTo>
                    <a:pt x="31991" y="90948"/>
                    <a:pt x="31579" y="90937"/>
                    <a:pt x="31167" y="90937"/>
                  </a:cubicBezTo>
                  <a:cubicBezTo>
                    <a:pt x="30952" y="90937"/>
                    <a:pt x="30738" y="90940"/>
                    <a:pt x="30523" y="90940"/>
                  </a:cubicBezTo>
                  <a:cubicBezTo>
                    <a:pt x="30019" y="90940"/>
                    <a:pt x="29515" y="90925"/>
                    <a:pt x="29013" y="90821"/>
                  </a:cubicBezTo>
                  <a:cubicBezTo>
                    <a:pt x="28881" y="90794"/>
                    <a:pt x="28738" y="90784"/>
                    <a:pt x="28588" y="90784"/>
                  </a:cubicBezTo>
                  <a:cubicBezTo>
                    <a:pt x="28232" y="90784"/>
                    <a:pt x="27837" y="90838"/>
                    <a:pt x="27466" y="90838"/>
                  </a:cubicBezTo>
                  <a:cubicBezTo>
                    <a:pt x="27428" y="90838"/>
                    <a:pt x="27391" y="90838"/>
                    <a:pt x="27355" y="90837"/>
                  </a:cubicBezTo>
                  <a:cubicBezTo>
                    <a:pt x="27297" y="90835"/>
                    <a:pt x="27239" y="90834"/>
                    <a:pt x="27181" y="90834"/>
                  </a:cubicBezTo>
                  <a:cubicBezTo>
                    <a:pt x="26649" y="90834"/>
                    <a:pt x="26109" y="90902"/>
                    <a:pt x="25590" y="90902"/>
                  </a:cubicBezTo>
                  <a:cubicBezTo>
                    <a:pt x="25392" y="90902"/>
                    <a:pt x="25197" y="90892"/>
                    <a:pt x="25006" y="90865"/>
                  </a:cubicBezTo>
                  <a:cubicBezTo>
                    <a:pt x="24719" y="90824"/>
                    <a:pt x="24435" y="90809"/>
                    <a:pt x="24154" y="90809"/>
                  </a:cubicBezTo>
                  <a:cubicBezTo>
                    <a:pt x="23500" y="90809"/>
                    <a:pt x="22860" y="90887"/>
                    <a:pt x="22213" y="90887"/>
                  </a:cubicBezTo>
                  <a:cubicBezTo>
                    <a:pt x="22142" y="90887"/>
                    <a:pt x="22071" y="90886"/>
                    <a:pt x="21999" y="90884"/>
                  </a:cubicBezTo>
                  <a:cubicBezTo>
                    <a:pt x="21765" y="90878"/>
                    <a:pt x="21529" y="90835"/>
                    <a:pt x="21302" y="90789"/>
                  </a:cubicBezTo>
                  <a:cubicBezTo>
                    <a:pt x="21026" y="90731"/>
                    <a:pt x="20759" y="90681"/>
                    <a:pt x="20480" y="90681"/>
                  </a:cubicBezTo>
                  <a:cubicBezTo>
                    <a:pt x="20318" y="90681"/>
                    <a:pt x="20152" y="90698"/>
                    <a:pt x="19977" y="90740"/>
                  </a:cubicBezTo>
                  <a:cubicBezTo>
                    <a:pt x="19864" y="90768"/>
                    <a:pt x="19749" y="90779"/>
                    <a:pt x="19632" y="90779"/>
                  </a:cubicBezTo>
                  <a:cubicBezTo>
                    <a:pt x="19276" y="90779"/>
                    <a:pt x="18907" y="90677"/>
                    <a:pt x="18547" y="90657"/>
                  </a:cubicBezTo>
                  <a:cubicBezTo>
                    <a:pt x="17422" y="90596"/>
                    <a:pt x="16304" y="90463"/>
                    <a:pt x="15172" y="90412"/>
                  </a:cubicBezTo>
                  <a:cubicBezTo>
                    <a:pt x="14790" y="90395"/>
                    <a:pt x="14392" y="90307"/>
                    <a:pt x="14009" y="90252"/>
                  </a:cubicBezTo>
                  <a:cubicBezTo>
                    <a:pt x="13672" y="90202"/>
                    <a:pt x="13367" y="90187"/>
                    <a:pt x="13031" y="90176"/>
                  </a:cubicBezTo>
                  <a:cubicBezTo>
                    <a:pt x="13025" y="90176"/>
                    <a:pt x="13020" y="90176"/>
                    <a:pt x="13014" y="90176"/>
                  </a:cubicBezTo>
                  <a:cubicBezTo>
                    <a:pt x="12929" y="90176"/>
                    <a:pt x="12823" y="90194"/>
                    <a:pt x="12716" y="90194"/>
                  </a:cubicBezTo>
                  <a:cubicBezTo>
                    <a:pt x="12568" y="90194"/>
                    <a:pt x="12417" y="90160"/>
                    <a:pt x="12314" y="89998"/>
                  </a:cubicBezTo>
                  <a:cubicBezTo>
                    <a:pt x="12288" y="89956"/>
                    <a:pt x="12256" y="89940"/>
                    <a:pt x="12219" y="89940"/>
                  </a:cubicBezTo>
                  <a:cubicBezTo>
                    <a:pt x="12102" y="89940"/>
                    <a:pt x="11939" y="90105"/>
                    <a:pt x="11773" y="90105"/>
                  </a:cubicBezTo>
                  <a:cubicBezTo>
                    <a:pt x="11760" y="90105"/>
                    <a:pt x="11747" y="90104"/>
                    <a:pt x="11734" y="90102"/>
                  </a:cubicBezTo>
                  <a:cubicBezTo>
                    <a:pt x="11411" y="90047"/>
                    <a:pt x="11121" y="89937"/>
                    <a:pt x="10767" y="89935"/>
                  </a:cubicBezTo>
                  <a:cubicBezTo>
                    <a:pt x="9650" y="89929"/>
                    <a:pt x="8561" y="89702"/>
                    <a:pt x="7497" y="89524"/>
                  </a:cubicBezTo>
                  <a:cubicBezTo>
                    <a:pt x="6870" y="89419"/>
                    <a:pt x="6037" y="89333"/>
                    <a:pt x="5549" y="88860"/>
                  </a:cubicBezTo>
                  <a:cubicBezTo>
                    <a:pt x="5427" y="88741"/>
                    <a:pt x="5113" y="88733"/>
                    <a:pt x="4920" y="88640"/>
                  </a:cubicBezTo>
                  <a:cubicBezTo>
                    <a:pt x="3903" y="88148"/>
                    <a:pt x="3249" y="87423"/>
                    <a:pt x="2609" y="86705"/>
                  </a:cubicBezTo>
                  <a:cubicBezTo>
                    <a:pt x="1949" y="85966"/>
                    <a:pt x="1834" y="85088"/>
                    <a:pt x="1801" y="84254"/>
                  </a:cubicBezTo>
                  <a:cubicBezTo>
                    <a:pt x="1777" y="83655"/>
                    <a:pt x="1819" y="83027"/>
                    <a:pt x="1833" y="82421"/>
                  </a:cubicBezTo>
                  <a:cubicBezTo>
                    <a:pt x="1847" y="81905"/>
                    <a:pt x="1865" y="81379"/>
                    <a:pt x="1860" y="80859"/>
                  </a:cubicBezTo>
                  <a:cubicBezTo>
                    <a:pt x="1859" y="80638"/>
                    <a:pt x="1924" y="80426"/>
                    <a:pt x="1931" y="80207"/>
                  </a:cubicBezTo>
                  <a:cubicBezTo>
                    <a:pt x="1981" y="78749"/>
                    <a:pt x="1872" y="77282"/>
                    <a:pt x="2027" y="75836"/>
                  </a:cubicBezTo>
                  <a:cubicBezTo>
                    <a:pt x="2140" y="74784"/>
                    <a:pt x="2051" y="73736"/>
                    <a:pt x="2059" y="72695"/>
                  </a:cubicBezTo>
                  <a:cubicBezTo>
                    <a:pt x="2065" y="71754"/>
                    <a:pt x="2146" y="70790"/>
                    <a:pt x="1915" y="69831"/>
                  </a:cubicBezTo>
                  <a:cubicBezTo>
                    <a:pt x="1755" y="69166"/>
                    <a:pt x="1988" y="68455"/>
                    <a:pt x="1979" y="67764"/>
                  </a:cubicBezTo>
                  <a:cubicBezTo>
                    <a:pt x="1972" y="67294"/>
                    <a:pt x="1862" y="66825"/>
                    <a:pt x="1878" y="66348"/>
                  </a:cubicBezTo>
                  <a:cubicBezTo>
                    <a:pt x="1917" y="65189"/>
                    <a:pt x="2004" y="64028"/>
                    <a:pt x="1988" y="62872"/>
                  </a:cubicBezTo>
                  <a:cubicBezTo>
                    <a:pt x="1977" y="62051"/>
                    <a:pt x="2147" y="61240"/>
                    <a:pt x="2090" y="60416"/>
                  </a:cubicBezTo>
                  <a:cubicBezTo>
                    <a:pt x="2057" y="59949"/>
                    <a:pt x="2182" y="59458"/>
                    <a:pt x="2206" y="58979"/>
                  </a:cubicBezTo>
                  <a:cubicBezTo>
                    <a:pt x="2248" y="58086"/>
                    <a:pt x="2362" y="57195"/>
                    <a:pt x="2328" y="56295"/>
                  </a:cubicBezTo>
                  <a:cubicBezTo>
                    <a:pt x="2295" y="55389"/>
                    <a:pt x="2489" y="54480"/>
                    <a:pt x="2541" y="53571"/>
                  </a:cubicBezTo>
                  <a:cubicBezTo>
                    <a:pt x="2561" y="53231"/>
                    <a:pt x="2567" y="52876"/>
                    <a:pt x="2506" y="52546"/>
                  </a:cubicBezTo>
                  <a:cubicBezTo>
                    <a:pt x="2382" y="51873"/>
                    <a:pt x="2701" y="51214"/>
                    <a:pt x="2583" y="50569"/>
                  </a:cubicBezTo>
                  <a:cubicBezTo>
                    <a:pt x="2488" y="50056"/>
                    <a:pt x="2688" y="49554"/>
                    <a:pt x="2534" y="49061"/>
                  </a:cubicBezTo>
                  <a:cubicBezTo>
                    <a:pt x="2388" y="48592"/>
                    <a:pt x="2559" y="48134"/>
                    <a:pt x="2610" y="47682"/>
                  </a:cubicBezTo>
                  <a:cubicBezTo>
                    <a:pt x="2675" y="47121"/>
                    <a:pt x="2472" y="46573"/>
                    <a:pt x="2606" y="46017"/>
                  </a:cubicBezTo>
                  <a:cubicBezTo>
                    <a:pt x="2712" y="45584"/>
                    <a:pt x="2480" y="45129"/>
                    <a:pt x="2732" y="44700"/>
                  </a:cubicBezTo>
                  <a:cubicBezTo>
                    <a:pt x="2748" y="44673"/>
                    <a:pt x="2774" y="44643"/>
                    <a:pt x="2771" y="44616"/>
                  </a:cubicBezTo>
                  <a:cubicBezTo>
                    <a:pt x="2664" y="43393"/>
                    <a:pt x="2817" y="42163"/>
                    <a:pt x="2546" y="40942"/>
                  </a:cubicBezTo>
                  <a:cubicBezTo>
                    <a:pt x="2462" y="40564"/>
                    <a:pt x="2605" y="40163"/>
                    <a:pt x="2632" y="39771"/>
                  </a:cubicBezTo>
                  <a:cubicBezTo>
                    <a:pt x="2694" y="38867"/>
                    <a:pt x="2551" y="37969"/>
                    <a:pt x="2479" y="37068"/>
                  </a:cubicBezTo>
                  <a:cubicBezTo>
                    <a:pt x="2449" y="36694"/>
                    <a:pt x="2521" y="36289"/>
                    <a:pt x="2518" y="35905"/>
                  </a:cubicBezTo>
                  <a:cubicBezTo>
                    <a:pt x="2466" y="28064"/>
                    <a:pt x="2604" y="20188"/>
                    <a:pt x="2656" y="12334"/>
                  </a:cubicBezTo>
                  <a:cubicBezTo>
                    <a:pt x="2676" y="9586"/>
                    <a:pt x="3158" y="5621"/>
                    <a:pt x="5571" y="3826"/>
                  </a:cubicBezTo>
                  <a:cubicBezTo>
                    <a:pt x="6101" y="3430"/>
                    <a:pt x="6765" y="3094"/>
                    <a:pt x="7384" y="2911"/>
                  </a:cubicBezTo>
                  <a:cubicBezTo>
                    <a:pt x="8050" y="2715"/>
                    <a:pt x="8728" y="2386"/>
                    <a:pt x="9519" y="2386"/>
                  </a:cubicBezTo>
                  <a:cubicBezTo>
                    <a:pt x="9592" y="2386"/>
                    <a:pt x="9666" y="2389"/>
                    <a:pt x="9741" y="2395"/>
                  </a:cubicBezTo>
                  <a:cubicBezTo>
                    <a:pt x="9765" y="2396"/>
                    <a:pt x="9789" y="2397"/>
                    <a:pt x="9813" y="2397"/>
                  </a:cubicBezTo>
                  <a:cubicBezTo>
                    <a:pt x="10124" y="2397"/>
                    <a:pt x="10424" y="2246"/>
                    <a:pt x="10657" y="2166"/>
                  </a:cubicBezTo>
                  <a:cubicBezTo>
                    <a:pt x="11008" y="2047"/>
                    <a:pt x="11370" y="2027"/>
                    <a:pt x="11734" y="2027"/>
                  </a:cubicBezTo>
                  <a:cubicBezTo>
                    <a:pt x="11909" y="2027"/>
                    <a:pt x="12085" y="2032"/>
                    <a:pt x="12261" y="2032"/>
                  </a:cubicBezTo>
                  <a:cubicBezTo>
                    <a:pt x="12608" y="2032"/>
                    <a:pt x="12954" y="2014"/>
                    <a:pt x="13293" y="1910"/>
                  </a:cubicBezTo>
                  <a:cubicBezTo>
                    <a:pt x="13696" y="1786"/>
                    <a:pt x="14313" y="1828"/>
                    <a:pt x="14832" y="1797"/>
                  </a:cubicBezTo>
                  <a:cubicBezTo>
                    <a:pt x="14862" y="1796"/>
                    <a:pt x="14892" y="1795"/>
                    <a:pt x="14924" y="1795"/>
                  </a:cubicBezTo>
                  <a:cubicBezTo>
                    <a:pt x="14981" y="1795"/>
                    <a:pt x="15041" y="1797"/>
                    <a:pt x="15100" y="1797"/>
                  </a:cubicBezTo>
                  <a:cubicBezTo>
                    <a:pt x="15293" y="1797"/>
                    <a:pt x="15480" y="1776"/>
                    <a:pt x="15581" y="1596"/>
                  </a:cubicBezTo>
                  <a:cubicBezTo>
                    <a:pt x="15591" y="1577"/>
                    <a:pt x="15679" y="1560"/>
                    <a:pt x="15726" y="1560"/>
                  </a:cubicBezTo>
                  <a:cubicBezTo>
                    <a:pt x="15740" y="1560"/>
                    <a:pt x="15750" y="1562"/>
                    <a:pt x="15754" y="1565"/>
                  </a:cubicBezTo>
                  <a:cubicBezTo>
                    <a:pt x="15887" y="1692"/>
                    <a:pt x="16012" y="1736"/>
                    <a:pt x="16133" y="1736"/>
                  </a:cubicBezTo>
                  <a:cubicBezTo>
                    <a:pt x="16405" y="1736"/>
                    <a:pt x="16655" y="1511"/>
                    <a:pt x="16923" y="1498"/>
                  </a:cubicBezTo>
                  <a:cubicBezTo>
                    <a:pt x="17874" y="1453"/>
                    <a:pt x="18824" y="1476"/>
                    <a:pt x="19768" y="1463"/>
                  </a:cubicBezTo>
                  <a:cubicBezTo>
                    <a:pt x="19802" y="1462"/>
                    <a:pt x="19836" y="1462"/>
                    <a:pt x="19870" y="1462"/>
                  </a:cubicBezTo>
                  <a:cubicBezTo>
                    <a:pt x="20121" y="1462"/>
                    <a:pt x="20383" y="1474"/>
                    <a:pt x="20648" y="1474"/>
                  </a:cubicBezTo>
                  <a:cubicBezTo>
                    <a:pt x="21042" y="1474"/>
                    <a:pt x="21441" y="1447"/>
                    <a:pt x="21817" y="1313"/>
                  </a:cubicBezTo>
                  <a:cubicBezTo>
                    <a:pt x="21835" y="1306"/>
                    <a:pt x="21855" y="1303"/>
                    <a:pt x="21877" y="1303"/>
                  </a:cubicBezTo>
                  <a:cubicBezTo>
                    <a:pt x="22016" y="1303"/>
                    <a:pt x="22226" y="1415"/>
                    <a:pt x="22382" y="1415"/>
                  </a:cubicBezTo>
                  <a:cubicBezTo>
                    <a:pt x="22398" y="1415"/>
                    <a:pt x="22414" y="1414"/>
                    <a:pt x="22429" y="1411"/>
                  </a:cubicBezTo>
                  <a:cubicBezTo>
                    <a:pt x="23140" y="1280"/>
                    <a:pt x="23889" y="1325"/>
                    <a:pt x="24571" y="1217"/>
                  </a:cubicBezTo>
                  <a:cubicBezTo>
                    <a:pt x="25193" y="1120"/>
                    <a:pt x="25793" y="1057"/>
                    <a:pt x="26410" y="1057"/>
                  </a:cubicBezTo>
                  <a:cubicBezTo>
                    <a:pt x="26500" y="1057"/>
                    <a:pt x="26591" y="1058"/>
                    <a:pt x="26682" y="1061"/>
                  </a:cubicBezTo>
                  <a:cubicBezTo>
                    <a:pt x="27372" y="1081"/>
                    <a:pt x="28087" y="1173"/>
                    <a:pt x="28771" y="1173"/>
                  </a:cubicBezTo>
                  <a:cubicBezTo>
                    <a:pt x="29060" y="1173"/>
                    <a:pt x="29344" y="1157"/>
                    <a:pt x="29619" y="1111"/>
                  </a:cubicBezTo>
                  <a:cubicBezTo>
                    <a:pt x="29942" y="1057"/>
                    <a:pt x="30264" y="1044"/>
                    <a:pt x="30584" y="1044"/>
                  </a:cubicBezTo>
                  <a:cubicBezTo>
                    <a:pt x="30882" y="1044"/>
                    <a:pt x="31179" y="1055"/>
                    <a:pt x="31473" y="1055"/>
                  </a:cubicBezTo>
                  <a:cubicBezTo>
                    <a:pt x="31813" y="1055"/>
                    <a:pt x="32150" y="1040"/>
                    <a:pt x="32485" y="974"/>
                  </a:cubicBezTo>
                  <a:cubicBezTo>
                    <a:pt x="32542" y="963"/>
                    <a:pt x="32599" y="958"/>
                    <a:pt x="32655" y="958"/>
                  </a:cubicBezTo>
                  <a:close/>
                  <a:moveTo>
                    <a:pt x="26311" y="0"/>
                  </a:moveTo>
                  <a:cubicBezTo>
                    <a:pt x="26126" y="0"/>
                    <a:pt x="25941" y="2"/>
                    <a:pt x="25756" y="5"/>
                  </a:cubicBezTo>
                  <a:cubicBezTo>
                    <a:pt x="25144" y="16"/>
                    <a:pt x="24554" y="79"/>
                    <a:pt x="23971" y="145"/>
                  </a:cubicBezTo>
                  <a:cubicBezTo>
                    <a:pt x="23151" y="236"/>
                    <a:pt x="22321" y="341"/>
                    <a:pt x="21503" y="341"/>
                  </a:cubicBezTo>
                  <a:cubicBezTo>
                    <a:pt x="21365" y="341"/>
                    <a:pt x="21229" y="338"/>
                    <a:pt x="21092" y="332"/>
                  </a:cubicBezTo>
                  <a:cubicBezTo>
                    <a:pt x="20741" y="315"/>
                    <a:pt x="20390" y="308"/>
                    <a:pt x="20040" y="308"/>
                  </a:cubicBezTo>
                  <a:cubicBezTo>
                    <a:pt x="18964" y="308"/>
                    <a:pt x="17895" y="374"/>
                    <a:pt x="16834" y="433"/>
                  </a:cubicBezTo>
                  <a:cubicBezTo>
                    <a:pt x="15614" y="500"/>
                    <a:pt x="14375" y="613"/>
                    <a:pt x="13160" y="802"/>
                  </a:cubicBezTo>
                  <a:cubicBezTo>
                    <a:pt x="11934" y="991"/>
                    <a:pt x="10679" y="1083"/>
                    <a:pt x="9437" y="1217"/>
                  </a:cubicBezTo>
                  <a:cubicBezTo>
                    <a:pt x="8824" y="1283"/>
                    <a:pt x="8308" y="1548"/>
                    <a:pt x="7750" y="1708"/>
                  </a:cubicBezTo>
                  <a:cubicBezTo>
                    <a:pt x="6983" y="1930"/>
                    <a:pt x="6194" y="2183"/>
                    <a:pt x="5519" y="2581"/>
                  </a:cubicBezTo>
                  <a:cubicBezTo>
                    <a:pt x="5062" y="2846"/>
                    <a:pt x="4649" y="3179"/>
                    <a:pt x="4292" y="3567"/>
                  </a:cubicBezTo>
                  <a:cubicBezTo>
                    <a:pt x="3846" y="4046"/>
                    <a:pt x="3310" y="4447"/>
                    <a:pt x="3035" y="5032"/>
                  </a:cubicBezTo>
                  <a:cubicBezTo>
                    <a:pt x="2752" y="5633"/>
                    <a:pt x="2403" y="6224"/>
                    <a:pt x="2137" y="6835"/>
                  </a:cubicBezTo>
                  <a:cubicBezTo>
                    <a:pt x="1927" y="7319"/>
                    <a:pt x="1529" y="7779"/>
                    <a:pt x="1458" y="8267"/>
                  </a:cubicBezTo>
                  <a:cubicBezTo>
                    <a:pt x="1146" y="10424"/>
                    <a:pt x="583" y="12307"/>
                    <a:pt x="807" y="14545"/>
                  </a:cubicBezTo>
                  <a:cubicBezTo>
                    <a:pt x="904" y="15511"/>
                    <a:pt x="1094" y="16467"/>
                    <a:pt x="1157" y="17435"/>
                  </a:cubicBezTo>
                  <a:cubicBezTo>
                    <a:pt x="1227" y="18547"/>
                    <a:pt x="1130" y="19660"/>
                    <a:pt x="1053" y="20772"/>
                  </a:cubicBezTo>
                  <a:cubicBezTo>
                    <a:pt x="835" y="23978"/>
                    <a:pt x="750" y="27269"/>
                    <a:pt x="870" y="30465"/>
                  </a:cubicBezTo>
                  <a:cubicBezTo>
                    <a:pt x="879" y="30699"/>
                    <a:pt x="888" y="30935"/>
                    <a:pt x="896" y="31169"/>
                  </a:cubicBezTo>
                  <a:cubicBezTo>
                    <a:pt x="1037" y="34971"/>
                    <a:pt x="1157" y="38774"/>
                    <a:pt x="1220" y="42579"/>
                  </a:cubicBezTo>
                  <a:cubicBezTo>
                    <a:pt x="1287" y="46793"/>
                    <a:pt x="1286" y="51007"/>
                    <a:pt x="1165" y="55219"/>
                  </a:cubicBezTo>
                  <a:cubicBezTo>
                    <a:pt x="1107" y="57370"/>
                    <a:pt x="1011" y="59519"/>
                    <a:pt x="883" y="61666"/>
                  </a:cubicBezTo>
                  <a:cubicBezTo>
                    <a:pt x="784" y="63295"/>
                    <a:pt x="0" y="66050"/>
                    <a:pt x="640" y="67564"/>
                  </a:cubicBezTo>
                  <a:cubicBezTo>
                    <a:pt x="652" y="67593"/>
                    <a:pt x="650" y="67627"/>
                    <a:pt x="633" y="67655"/>
                  </a:cubicBezTo>
                  <a:cubicBezTo>
                    <a:pt x="232" y="68291"/>
                    <a:pt x="729" y="68952"/>
                    <a:pt x="508" y="69620"/>
                  </a:cubicBezTo>
                  <a:cubicBezTo>
                    <a:pt x="380" y="70006"/>
                    <a:pt x="873" y="70464"/>
                    <a:pt x="537" y="70941"/>
                  </a:cubicBezTo>
                  <a:cubicBezTo>
                    <a:pt x="440" y="71078"/>
                    <a:pt x="399" y="71363"/>
                    <a:pt x="639" y="71579"/>
                  </a:cubicBezTo>
                  <a:cubicBezTo>
                    <a:pt x="816" y="71739"/>
                    <a:pt x="866" y="72036"/>
                    <a:pt x="735" y="72180"/>
                  </a:cubicBezTo>
                  <a:cubicBezTo>
                    <a:pt x="409" y="72539"/>
                    <a:pt x="782" y="72883"/>
                    <a:pt x="682" y="73241"/>
                  </a:cubicBezTo>
                  <a:cubicBezTo>
                    <a:pt x="629" y="73429"/>
                    <a:pt x="607" y="73708"/>
                    <a:pt x="715" y="73920"/>
                  </a:cubicBezTo>
                  <a:cubicBezTo>
                    <a:pt x="948" y="74376"/>
                    <a:pt x="741" y="74838"/>
                    <a:pt x="739" y="75287"/>
                  </a:cubicBezTo>
                  <a:cubicBezTo>
                    <a:pt x="737" y="75621"/>
                    <a:pt x="728" y="75979"/>
                    <a:pt x="675" y="76325"/>
                  </a:cubicBezTo>
                  <a:cubicBezTo>
                    <a:pt x="612" y="76747"/>
                    <a:pt x="716" y="77175"/>
                    <a:pt x="611" y="77602"/>
                  </a:cubicBezTo>
                  <a:cubicBezTo>
                    <a:pt x="520" y="77976"/>
                    <a:pt x="537" y="78359"/>
                    <a:pt x="548" y="78743"/>
                  </a:cubicBezTo>
                  <a:cubicBezTo>
                    <a:pt x="557" y="79052"/>
                    <a:pt x="820" y="79488"/>
                    <a:pt x="697" y="79599"/>
                  </a:cubicBezTo>
                  <a:cubicBezTo>
                    <a:pt x="180" y="80073"/>
                    <a:pt x="630" y="80578"/>
                    <a:pt x="465" y="81062"/>
                  </a:cubicBezTo>
                  <a:cubicBezTo>
                    <a:pt x="279" y="81613"/>
                    <a:pt x="533" y="82234"/>
                    <a:pt x="424" y="82834"/>
                  </a:cubicBezTo>
                  <a:cubicBezTo>
                    <a:pt x="384" y="83056"/>
                    <a:pt x="420" y="83327"/>
                    <a:pt x="424" y="83568"/>
                  </a:cubicBezTo>
                  <a:cubicBezTo>
                    <a:pt x="434" y="84061"/>
                    <a:pt x="620" y="84553"/>
                    <a:pt x="482" y="85046"/>
                  </a:cubicBezTo>
                  <a:cubicBezTo>
                    <a:pt x="393" y="85363"/>
                    <a:pt x="983" y="85648"/>
                    <a:pt x="553" y="85975"/>
                  </a:cubicBezTo>
                  <a:cubicBezTo>
                    <a:pt x="547" y="85980"/>
                    <a:pt x="563" y="86013"/>
                    <a:pt x="575" y="86015"/>
                  </a:cubicBezTo>
                  <a:cubicBezTo>
                    <a:pt x="1215" y="86146"/>
                    <a:pt x="813" y="86505"/>
                    <a:pt x="879" y="86758"/>
                  </a:cubicBezTo>
                  <a:cubicBezTo>
                    <a:pt x="892" y="86804"/>
                    <a:pt x="838" y="86842"/>
                    <a:pt x="923" y="86897"/>
                  </a:cubicBezTo>
                  <a:cubicBezTo>
                    <a:pt x="1657" y="87376"/>
                    <a:pt x="1801" y="88137"/>
                    <a:pt x="2689" y="88599"/>
                  </a:cubicBezTo>
                  <a:cubicBezTo>
                    <a:pt x="3293" y="88913"/>
                    <a:pt x="3730" y="89385"/>
                    <a:pt x="4443" y="89701"/>
                  </a:cubicBezTo>
                  <a:cubicBezTo>
                    <a:pt x="5278" y="90071"/>
                    <a:pt x="6017" y="90506"/>
                    <a:pt x="7036" y="90533"/>
                  </a:cubicBezTo>
                  <a:cubicBezTo>
                    <a:pt x="7421" y="90542"/>
                    <a:pt x="7697" y="90760"/>
                    <a:pt x="8086" y="90760"/>
                  </a:cubicBezTo>
                  <a:cubicBezTo>
                    <a:pt x="8091" y="90760"/>
                    <a:pt x="8096" y="90760"/>
                    <a:pt x="8102" y="90760"/>
                  </a:cubicBezTo>
                  <a:cubicBezTo>
                    <a:pt x="8140" y="90759"/>
                    <a:pt x="8179" y="90759"/>
                    <a:pt x="8217" y="90759"/>
                  </a:cubicBezTo>
                  <a:cubicBezTo>
                    <a:pt x="9211" y="90759"/>
                    <a:pt x="10184" y="90952"/>
                    <a:pt x="11140" y="91083"/>
                  </a:cubicBezTo>
                  <a:cubicBezTo>
                    <a:pt x="12296" y="91242"/>
                    <a:pt x="13475" y="91270"/>
                    <a:pt x="14629" y="91446"/>
                  </a:cubicBezTo>
                  <a:cubicBezTo>
                    <a:pt x="15002" y="91503"/>
                    <a:pt x="15459" y="91591"/>
                    <a:pt x="15927" y="91591"/>
                  </a:cubicBezTo>
                  <a:cubicBezTo>
                    <a:pt x="15987" y="91591"/>
                    <a:pt x="16048" y="91590"/>
                    <a:pt x="16109" y="91587"/>
                  </a:cubicBezTo>
                  <a:cubicBezTo>
                    <a:pt x="16300" y="91576"/>
                    <a:pt x="16531" y="91554"/>
                    <a:pt x="16762" y="91554"/>
                  </a:cubicBezTo>
                  <a:cubicBezTo>
                    <a:pt x="16985" y="91554"/>
                    <a:pt x="17206" y="91574"/>
                    <a:pt x="17389" y="91645"/>
                  </a:cubicBezTo>
                  <a:cubicBezTo>
                    <a:pt x="18001" y="91882"/>
                    <a:pt x="18664" y="91786"/>
                    <a:pt x="19282" y="91841"/>
                  </a:cubicBezTo>
                  <a:cubicBezTo>
                    <a:pt x="19940" y="91899"/>
                    <a:pt x="20615" y="91909"/>
                    <a:pt x="21290" y="91909"/>
                  </a:cubicBezTo>
                  <a:cubicBezTo>
                    <a:pt x="21549" y="91909"/>
                    <a:pt x="21807" y="91907"/>
                    <a:pt x="22064" y="91907"/>
                  </a:cubicBezTo>
                  <a:cubicBezTo>
                    <a:pt x="22083" y="91906"/>
                    <a:pt x="22102" y="91906"/>
                    <a:pt x="22122" y="91906"/>
                  </a:cubicBezTo>
                  <a:cubicBezTo>
                    <a:pt x="23159" y="91906"/>
                    <a:pt x="24199" y="91956"/>
                    <a:pt x="25238" y="91956"/>
                  </a:cubicBezTo>
                  <a:cubicBezTo>
                    <a:pt x="25534" y="91956"/>
                    <a:pt x="25829" y="91952"/>
                    <a:pt x="26125" y="91942"/>
                  </a:cubicBezTo>
                  <a:cubicBezTo>
                    <a:pt x="26361" y="91935"/>
                    <a:pt x="26597" y="91931"/>
                    <a:pt x="26833" y="91931"/>
                  </a:cubicBezTo>
                  <a:cubicBezTo>
                    <a:pt x="27459" y="91931"/>
                    <a:pt x="28084" y="91957"/>
                    <a:pt x="28708" y="92009"/>
                  </a:cubicBezTo>
                  <a:cubicBezTo>
                    <a:pt x="28795" y="92016"/>
                    <a:pt x="28880" y="92019"/>
                    <a:pt x="28965" y="92019"/>
                  </a:cubicBezTo>
                  <a:cubicBezTo>
                    <a:pt x="29306" y="92019"/>
                    <a:pt x="29632" y="91974"/>
                    <a:pt x="29957" y="91974"/>
                  </a:cubicBezTo>
                  <a:cubicBezTo>
                    <a:pt x="30021" y="91974"/>
                    <a:pt x="30085" y="91976"/>
                    <a:pt x="30149" y="91980"/>
                  </a:cubicBezTo>
                  <a:cubicBezTo>
                    <a:pt x="31349" y="92059"/>
                    <a:pt x="32551" y="92034"/>
                    <a:pt x="33751" y="92071"/>
                  </a:cubicBezTo>
                  <a:cubicBezTo>
                    <a:pt x="33966" y="92078"/>
                    <a:pt x="34181" y="92081"/>
                    <a:pt x="34396" y="92081"/>
                  </a:cubicBezTo>
                  <a:cubicBezTo>
                    <a:pt x="35189" y="92081"/>
                    <a:pt x="35982" y="92043"/>
                    <a:pt x="36778" y="92043"/>
                  </a:cubicBezTo>
                  <a:cubicBezTo>
                    <a:pt x="37003" y="92043"/>
                    <a:pt x="37229" y="92046"/>
                    <a:pt x="37455" y="92054"/>
                  </a:cubicBezTo>
                  <a:cubicBezTo>
                    <a:pt x="38476" y="92090"/>
                    <a:pt x="39501" y="92134"/>
                    <a:pt x="40519" y="92136"/>
                  </a:cubicBezTo>
                  <a:cubicBezTo>
                    <a:pt x="40562" y="92136"/>
                    <a:pt x="40604" y="92136"/>
                    <a:pt x="40646" y="92136"/>
                  </a:cubicBezTo>
                  <a:cubicBezTo>
                    <a:pt x="41870" y="92136"/>
                    <a:pt x="43102" y="92106"/>
                    <a:pt x="44322" y="92106"/>
                  </a:cubicBezTo>
                  <a:cubicBezTo>
                    <a:pt x="44441" y="92106"/>
                    <a:pt x="44559" y="92106"/>
                    <a:pt x="44678" y="92107"/>
                  </a:cubicBezTo>
                  <a:cubicBezTo>
                    <a:pt x="44730" y="92107"/>
                    <a:pt x="44782" y="92107"/>
                    <a:pt x="44834" y="92107"/>
                  </a:cubicBezTo>
                  <a:cubicBezTo>
                    <a:pt x="46801" y="92107"/>
                    <a:pt x="48734" y="91888"/>
                    <a:pt x="50687" y="91823"/>
                  </a:cubicBezTo>
                  <a:cubicBezTo>
                    <a:pt x="51662" y="91792"/>
                    <a:pt x="52651" y="91607"/>
                    <a:pt x="53627" y="91452"/>
                  </a:cubicBezTo>
                  <a:cubicBezTo>
                    <a:pt x="54431" y="91325"/>
                    <a:pt x="55270" y="91284"/>
                    <a:pt x="56063" y="91094"/>
                  </a:cubicBezTo>
                  <a:cubicBezTo>
                    <a:pt x="56951" y="90884"/>
                    <a:pt x="57922" y="90883"/>
                    <a:pt x="58750" y="90524"/>
                  </a:cubicBezTo>
                  <a:cubicBezTo>
                    <a:pt x="59220" y="90320"/>
                    <a:pt x="59759" y="90097"/>
                    <a:pt x="60203" y="89989"/>
                  </a:cubicBezTo>
                  <a:cubicBezTo>
                    <a:pt x="61157" y="89760"/>
                    <a:pt x="61624" y="89151"/>
                    <a:pt x="62433" y="88850"/>
                  </a:cubicBezTo>
                  <a:cubicBezTo>
                    <a:pt x="62703" y="88750"/>
                    <a:pt x="62825" y="88371"/>
                    <a:pt x="62883" y="88364"/>
                  </a:cubicBezTo>
                  <a:cubicBezTo>
                    <a:pt x="63631" y="88271"/>
                    <a:pt x="63607" y="87724"/>
                    <a:pt x="63856" y="87423"/>
                  </a:cubicBezTo>
                  <a:cubicBezTo>
                    <a:pt x="64651" y="86463"/>
                    <a:pt x="65066" y="85389"/>
                    <a:pt x="65162" y="84248"/>
                  </a:cubicBezTo>
                  <a:cubicBezTo>
                    <a:pt x="65242" y="83266"/>
                    <a:pt x="65580" y="82297"/>
                    <a:pt x="65420" y="81302"/>
                  </a:cubicBezTo>
                  <a:cubicBezTo>
                    <a:pt x="65416" y="81273"/>
                    <a:pt x="65390" y="81238"/>
                    <a:pt x="65405" y="81216"/>
                  </a:cubicBezTo>
                  <a:cubicBezTo>
                    <a:pt x="65787" y="80584"/>
                    <a:pt x="65519" y="79919"/>
                    <a:pt x="65601" y="79272"/>
                  </a:cubicBezTo>
                  <a:cubicBezTo>
                    <a:pt x="65715" y="78374"/>
                    <a:pt x="65748" y="77471"/>
                    <a:pt x="65833" y="76571"/>
                  </a:cubicBezTo>
                  <a:cubicBezTo>
                    <a:pt x="65863" y="76264"/>
                    <a:pt x="65566" y="76000"/>
                    <a:pt x="65644" y="75691"/>
                  </a:cubicBezTo>
                  <a:cubicBezTo>
                    <a:pt x="65832" y="74950"/>
                    <a:pt x="65827" y="74208"/>
                    <a:pt x="65743" y="73457"/>
                  </a:cubicBezTo>
                  <a:cubicBezTo>
                    <a:pt x="65634" y="72486"/>
                    <a:pt x="65616" y="71511"/>
                    <a:pt x="65560" y="70537"/>
                  </a:cubicBezTo>
                  <a:cubicBezTo>
                    <a:pt x="65502" y="69522"/>
                    <a:pt x="65361" y="68512"/>
                    <a:pt x="65386" y="67493"/>
                  </a:cubicBezTo>
                  <a:cubicBezTo>
                    <a:pt x="65402" y="66910"/>
                    <a:pt x="65345" y="66301"/>
                    <a:pt x="65446" y="65743"/>
                  </a:cubicBezTo>
                  <a:cubicBezTo>
                    <a:pt x="65617" y="64789"/>
                    <a:pt x="65293" y="63371"/>
                    <a:pt x="65301" y="62350"/>
                  </a:cubicBezTo>
                  <a:cubicBezTo>
                    <a:pt x="65311" y="60910"/>
                    <a:pt x="65314" y="59472"/>
                    <a:pt x="65313" y="58033"/>
                  </a:cubicBezTo>
                  <a:cubicBezTo>
                    <a:pt x="65311" y="55244"/>
                    <a:pt x="65292" y="52453"/>
                    <a:pt x="65279" y="49664"/>
                  </a:cubicBezTo>
                  <a:cubicBezTo>
                    <a:pt x="65251" y="44094"/>
                    <a:pt x="65241" y="38522"/>
                    <a:pt x="65416" y="32955"/>
                  </a:cubicBezTo>
                  <a:cubicBezTo>
                    <a:pt x="65445" y="32025"/>
                    <a:pt x="65173" y="31089"/>
                    <a:pt x="65242" y="30164"/>
                  </a:cubicBezTo>
                  <a:cubicBezTo>
                    <a:pt x="65320" y="29129"/>
                    <a:pt x="65146" y="28105"/>
                    <a:pt x="65141" y="27075"/>
                  </a:cubicBezTo>
                  <a:cubicBezTo>
                    <a:pt x="65136" y="26157"/>
                    <a:pt x="65013" y="25229"/>
                    <a:pt x="65070" y="24312"/>
                  </a:cubicBezTo>
                  <a:cubicBezTo>
                    <a:pt x="65125" y="23418"/>
                    <a:pt x="65047" y="22524"/>
                    <a:pt x="64987" y="21644"/>
                  </a:cubicBezTo>
                  <a:cubicBezTo>
                    <a:pt x="64897" y="20315"/>
                    <a:pt x="64837" y="18977"/>
                    <a:pt x="64577" y="17650"/>
                  </a:cubicBezTo>
                  <a:cubicBezTo>
                    <a:pt x="64313" y="16303"/>
                    <a:pt x="64327" y="14935"/>
                    <a:pt x="64205" y="13581"/>
                  </a:cubicBezTo>
                  <a:cubicBezTo>
                    <a:pt x="64142" y="12875"/>
                    <a:pt x="64064" y="12130"/>
                    <a:pt x="64119" y="11395"/>
                  </a:cubicBezTo>
                  <a:cubicBezTo>
                    <a:pt x="64186" y="10506"/>
                    <a:pt x="63911" y="9601"/>
                    <a:pt x="63746" y="8706"/>
                  </a:cubicBezTo>
                  <a:cubicBezTo>
                    <a:pt x="63696" y="8438"/>
                    <a:pt x="63490" y="8191"/>
                    <a:pt x="63493" y="7904"/>
                  </a:cubicBezTo>
                  <a:cubicBezTo>
                    <a:pt x="63508" y="6825"/>
                    <a:pt x="62961" y="5858"/>
                    <a:pt x="62383" y="4888"/>
                  </a:cubicBezTo>
                  <a:cubicBezTo>
                    <a:pt x="62262" y="4686"/>
                    <a:pt x="61942" y="4620"/>
                    <a:pt x="61919" y="4452"/>
                  </a:cubicBezTo>
                  <a:cubicBezTo>
                    <a:pt x="61834" y="3856"/>
                    <a:pt x="61046" y="3535"/>
                    <a:pt x="60864" y="2980"/>
                  </a:cubicBezTo>
                  <a:cubicBezTo>
                    <a:pt x="60839" y="2900"/>
                    <a:pt x="60646" y="2810"/>
                    <a:pt x="60464" y="2810"/>
                  </a:cubicBezTo>
                  <a:cubicBezTo>
                    <a:pt x="60453" y="2810"/>
                    <a:pt x="60443" y="2810"/>
                    <a:pt x="60433" y="2811"/>
                  </a:cubicBezTo>
                  <a:cubicBezTo>
                    <a:pt x="60411" y="2812"/>
                    <a:pt x="60390" y="2813"/>
                    <a:pt x="60370" y="2813"/>
                  </a:cubicBezTo>
                  <a:cubicBezTo>
                    <a:pt x="60252" y="2813"/>
                    <a:pt x="60161" y="2786"/>
                    <a:pt x="60139" y="2688"/>
                  </a:cubicBezTo>
                  <a:cubicBezTo>
                    <a:pt x="60019" y="2137"/>
                    <a:pt x="59207" y="2128"/>
                    <a:pt x="58772" y="1813"/>
                  </a:cubicBezTo>
                  <a:cubicBezTo>
                    <a:pt x="58066" y="1302"/>
                    <a:pt x="56971" y="1344"/>
                    <a:pt x="56018" y="1193"/>
                  </a:cubicBezTo>
                  <a:cubicBezTo>
                    <a:pt x="55670" y="1138"/>
                    <a:pt x="55316" y="1143"/>
                    <a:pt x="54974" y="1068"/>
                  </a:cubicBezTo>
                  <a:cubicBezTo>
                    <a:pt x="54355" y="935"/>
                    <a:pt x="53734" y="762"/>
                    <a:pt x="53099" y="718"/>
                  </a:cubicBezTo>
                  <a:cubicBezTo>
                    <a:pt x="52679" y="688"/>
                    <a:pt x="52268" y="605"/>
                    <a:pt x="51886" y="538"/>
                  </a:cubicBezTo>
                  <a:cubicBezTo>
                    <a:pt x="51026" y="386"/>
                    <a:pt x="50110" y="285"/>
                    <a:pt x="49287" y="256"/>
                  </a:cubicBezTo>
                  <a:cubicBezTo>
                    <a:pt x="48244" y="219"/>
                    <a:pt x="47199" y="109"/>
                    <a:pt x="46137" y="109"/>
                  </a:cubicBezTo>
                  <a:cubicBezTo>
                    <a:pt x="45906" y="109"/>
                    <a:pt x="45675" y="115"/>
                    <a:pt x="45442" y="127"/>
                  </a:cubicBezTo>
                  <a:cubicBezTo>
                    <a:pt x="44880" y="157"/>
                    <a:pt x="44310" y="159"/>
                    <a:pt x="43739" y="159"/>
                  </a:cubicBezTo>
                  <a:cubicBezTo>
                    <a:pt x="43623" y="159"/>
                    <a:pt x="43506" y="159"/>
                    <a:pt x="43390" y="159"/>
                  </a:cubicBezTo>
                  <a:cubicBezTo>
                    <a:pt x="42703" y="159"/>
                    <a:pt x="42016" y="163"/>
                    <a:pt x="41340" y="213"/>
                  </a:cubicBezTo>
                  <a:cubicBezTo>
                    <a:pt x="41162" y="227"/>
                    <a:pt x="40985" y="232"/>
                    <a:pt x="40808" y="232"/>
                  </a:cubicBezTo>
                  <a:cubicBezTo>
                    <a:pt x="40181" y="232"/>
                    <a:pt x="39557" y="167"/>
                    <a:pt x="38935" y="167"/>
                  </a:cubicBezTo>
                  <a:cubicBezTo>
                    <a:pt x="38565" y="167"/>
                    <a:pt x="38195" y="190"/>
                    <a:pt x="37827" y="263"/>
                  </a:cubicBezTo>
                  <a:cubicBezTo>
                    <a:pt x="37824" y="264"/>
                    <a:pt x="37820" y="264"/>
                    <a:pt x="37817" y="264"/>
                  </a:cubicBezTo>
                  <a:cubicBezTo>
                    <a:pt x="37785" y="264"/>
                    <a:pt x="37744" y="241"/>
                    <a:pt x="37710" y="241"/>
                  </a:cubicBezTo>
                  <a:cubicBezTo>
                    <a:pt x="37708" y="241"/>
                    <a:pt x="37705" y="241"/>
                    <a:pt x="37703" y="242"/>
                  </a:cubicBezTo>
                  <a:cubicBezTo>
                    <a:pt x="37669" y="245"/>
                    <a:pt x="37635" y="247"/>
                    <a:pt x="37601" y="247"/>
                  </a:cubicBezTo>
                  <a:cubicBezTo>
                    <a:pt x="37297" y="247"/>
                    <a:pt x="37019" y="107"/>
                    <a:pt x="36697" y="107"/>
                  </a:cubicBezTo>
                  <a:cubicBezTo>
                    <a:pt x="36588" y="107"/>
                    <a:pt x="36474" y="123"/>
                    <a:pt x="36353" y="166"/>
                  </a:cubicBezTo>
                  <a:cubicBezTo>
                    <a:pt x="36232" y="208"/>
                    <a:pt x="36052" y="223"/>
                    <a:pt x="35869" y="223"/>
                  </a:cubicBezTo>
                  <a:cubicBezTo>
                    <a:pt x="35674" y="223"/>
                    <a:pt x="35475" y="206"/>
                    <a:pt x="35341" y="183"/>
                  </a:cubicBezTo>
                  <a:cubicBezTo>
                    <a:pt x="34870" y="102"/>
                    <a:pt x="34401" y="85"/>
                    <a:pt x="33933" y="85"/>
                  </a:cubicBezTo>
                  <a:cubicBezTo>
                    <a:pt x="33588" y="85"/>
                    <a:pt x="33243" y="94"/>
                    <a:pt x="32899" y="94"/>
                  </a:cubicBezTo>
                  <a:cubicBezTo>
                    <a:pt x="32729" y="94"/>
                    <a:pt x="32559" y="92"/>
                    <a:pt x="32390" y="85"/>
                  </a:cubicBezTo>
                  <a:cubicBezTo>
                    <a:pt x="32300" y="82"/>
                    <a:pt x="32211" y="80"/>
                    <a:pt x="32121" y="80"/>
                  </a:cubicBezTo>
                  <a:cubicBezTo>
                    <a:pt x="31662" y="80"/>
                    <a:pt x="31201" y="118"/>
                    <a:pt x="30742" y="118"/>
                  </a:cubicBezTo>
                  <a:cubicBezTo>
                    <a:pt x="30724" y="118"/>
                    <a:pt x="30707" y="118"/>
                    <a:pt x="30690" y="118"/>
                  </a:cubicBezTo>
                  <a:cubicBezTo>
                    <a:pt x="30085" y="116"/>
                    <a:pt x="29480" y="86"/>
                    <a:pt x="28875" y="63"/>
                  </a:cubicBezTo>
                  <a:cubicBezTo>
                    <a:pt x="28020" y="30"/>
                    <a:pt x="27168" y="0"/>
                    <a:pt x="263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41404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EAB2BF1-2991-540F-8151-BA6390D9BDB5}"/>
              </a:ext>
            </a:extLst>
          </p:cNvPr>
          <p:cNvSpPr txBox="1"/>
          <p:nvPr/>
        </p:nvSpPr>
        <p:spPr>
          <a:xfrm>
            <a:off x="2324099" y="2109158"/>
            <a:ext cx="7424057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  <a:defRPr/>
            </a:pPr>
            <a:r>
              <a:rPr lang="pt-BR" sz="2800" dirty="0">
                <a:solidFill>
                  <a:srgbClr val="414041"/>
                </a:solidFill>
                <a:latin typeface="Comfortaa Light" pitchFamily="2" charset="0"/>
                <a:cs typeface="Times New Roman" panose="02020603050405020304" pitchFamily="18" charset="0"/>
              </a:rPr>
              <a:t>Este documento apresenta estratégias não exaustivas para criação de uma política pública de promoção de autonomia e reintegração social de famílias em condição de vulnerabilidade. As estratégias são baseadas no </a:t>
            </a:r>
            <a:r>
              <a:rPr lang="pt-BR" sz="2800" b="1" dirty="0">
                <a:highlight>
                  <a:srgbClr val="F29D52"/>
                </a:highlight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atendimento e diagnóstico individualizado dessas famílias e do encaminhamento das </a:t>
            </a:r>
            <a:r>
              <a:rPr lang="pt-BR" sz="2800" dirty="0">
                <a:solidFill>
                  <a:srgbClr val="414041"/>
                </a:solidFill>
                <a:latin typeface="Comfortaa Light" pitchFamily="2" charset="0"/>
                <a:cs typeface="Times New Roman" panose="02020603050405020304" pitchFamily="18" charset="0"/>
              </a:rPr>
              <a:t>demandas identificadas.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14041"/>
              </a:solidFill>
              <a:effectLst/>
              <a:uLnTx/>
              <a:uFillTx/>
              <a:latin typeface="Comfortaa Light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14041"/>
              </a:solidFill>
              <a:effectLst/>
              <a:uLnTx/>
              <a:uFillTx/>
              <a:latin typeface="Comfortaa Light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329E1B-31C5-7EF5-8276-2F49ACFF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1029386"/>
          </a:xfrm>
        </p:spPr>
        <p:txBody>
          <a:bodyPr/>
          <a:lstStyle/>
          <a:p>
            <a:pPr algn="ctr"/>
            <a:r>
              <a:rPr lang="pt-BR" dirty="0"/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3343845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AA881-8F41-9D97-DC5E-524B2711E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251315E-7F1A-0207-D12D-1E217230F0E2}"/>
              </a:ext>
            </a:extLst>
          </p:cNvPr>
          <p:cNvSpPr txBox="1"/>
          <p:nvPr/>
        </p:nvSpPr>
        <p:spPr>
          <a:xfrm>
            <a:off x="3041577" y="2409713"/>
            <a:ext cx="8103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Eixo 2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Geração de renda</a:t>
            </a:r>
          </a:p>
        </p:txBody>
      </p:sp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47F5CF38-3246-7532-74D3-0A10D3CB2D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65" y="488825"/>
            <a:ext cx="3060203" cy="1781038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BA390D12-F76F-24BA-01B9-17156B0EC3E8}"/>
              </a:ext>
            </a:extLst>
          </p:cNvPr>
          <p:cNvCxnSpPr/>
          <p:nvPr/>
        </p:nvCxnSpPr>
        <p:spPr>
          <a:xfrm>
            <a:off x="1799042" y="2409713"/>
            <a:ext cx="0" cy="4448287"/>
          </a:xfrm>
          <a:prstGeom prst="line">
            <a:avLst/>
          </a:prstGeom>
          <a:ln w="1905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CFA147A5-961B-CD6A-A160-F195728ABF0D}"/>
              </a:ext>
            </a:extLst>
          </p:cNvPr>
          <p:cNvSpPr/>
          <p:nvPr/>
        </p:nvSpPr>
        <p:spPr>
          <a:xfrm>
            <a:off x="1729117" y="2269863"/>
            <a:ext cx="139850" cy="139850"/>
          </a:xfrm>
          <a:prstGeom prst="ellipse">
            <a:avLst/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4509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17120-BBF2-7905-BFF3-DEDEDAFDD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38C0C005-CDF2-F639-066A-7DA18D200E5C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1DDDAF3A-905C-6C58-D195-54AA0AADF013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CBE73B79-D4B9-76C7-B5A9-D2309141EC15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DE00562D-64FE-48A2-D15C-562C2C440430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E8F90E6C-4A8B-EC3D-2F67-6F4FDFAD1CB7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A2E830EB-F1E5-E6B1-ECE1-7568025447F8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D9A80250-C767-34DD-34ED-7DCAF4C7E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74001A7F-E1A1-7FF2-A6DB-7B731BE74F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F806C462-C9A7-8F8F-D767-70954AE2AE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6993688E-19BE-1904-F74F-27F4AC41B5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98B35E3D-232C-3D33-2352-1150B5BBCB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C11BB54B-6F3D-6715-6349-A168396A19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A97CEC7B-29B0-BA2F-D9C8-66AB26EFECB4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A5F2243-30C0-94AE-E88C-FBD9B25C8FC7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32F74B4-79C9-1202-DE88-88310B2B5115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9C02BCB-0891-C834-25DF-507E4899AD8B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9DAEBD4-57B4-8601-BB65-3081D1B8B9F7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C6F2D11-3731-3DEC-E171-2808F8498523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90EBDE02-292D-851F-60E4-74CA26BFD7B6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F1FBA29C-81DB-08F0-8DE7-17E8DDDAB4FC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9B49D8C8-6F47-BBD5-5FA4-28CDB4332240}"/>
              </a:ext>
            </a:extLst>
          </p:cNvPr>
          <p:cNvSpPr/>
          <p:nvPr/>
        </p:nvSpPr>
        <p:spPr>
          <a:xfrm>
            <a:off x="6906543" y="3293079"/>
            <a:ext cx="3914442" cy="1047982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297193"/>
      </p:ext>
    </p:extLst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BCE97BD3-2871-D398-DD7A-8C2D2897BDA0}"/>
              </a:ext>
            </a:extLst>
          </p:cNvPr>
          <p:cNvSpPr txBox="1"/>
          <p:nvPr/>
        </p:nvSpPr>
        <p:spPr>
          <a:xfrm>
            <a:off x="746550" y="1419041"/>
            <a:ext cx="6098586" cy="395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Atividades:</a:t>
            </a:r>
          </a:p>
          <a:p>
            <a:endParaRPr lang="pt-BR" sz="1600" dirty="0">
              <a:solidFill>
                <a:prstClr val="black">
                  <a:lumMod val="65000"/>
                  <a:lumOff val="3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dirty="0">
              <a:solidFill>
                <a:prstClr val="black">
                  <a:lumMod val="65000"/>
                  <a:lumOff val="3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Diagnosticar as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aptidões e potencialidades 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produtivas dos adultos da família e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causas da exclusão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produtiva.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Apresentar as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oportunidades produtivas locais (trilhas) 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 território, por exemplo, microcrédito, cadeias produtivas, </a:t>
            </a:r>
            <a:r>
              <a:rPr lang="pt-BR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APLs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vagas </a:t>
            </a:r>
            <a:r>
              <a:rPr lang="pt-BR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CLTs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entre outros.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partir da escolha, pactuar e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orientar o passo a passo 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para o alcance da autonomia produtiva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Acompanhar 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execução.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Correção de rota 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quando necessário.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C1DAFE9-290E-B5A9-859D-6C0341C40B60}"/>
              </a:ext>
            </a:extLst>
          </p:cNvPr>
          <p:cNvSpPr/>
          <p:nvPr/>
        </p:nvSpPr>
        <p:spPr>
          <a:xfrm>
            <a:off x="799644" y="3320142"/>
            <a:ext cx="5904622" cy="805543"/>
          </a:xfrm>
          <a:prstGeom prst="roundRect">
            <a:avLst/>
          </a:prstGeom>
          <a:noFill/>
          <a:ln>
            <a:solidFill>
              <a:srgbClr val="F635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5" name="Conector: Angulado 4">
            <a:extLst>
              <a:ext uri="{FF2B5EF4-FFF2-40B4-BE49-F238E27FC236}">
                <a16:creationId xmlns:a16="http://schemas.microsoft.com/office/drawing/2014/main" id="{7574BF86-FAA9-D687-B1A4-992152B620C3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>
            <a:off x="6704266" y="3722914"/>
            <a:ext cx="1528948" cy="907942"/>
          </a:xfrm>
          <a:prstGeom prst="bentConnector3">
            <a:avLst>
              <a:gd name="adj1" fmla="val 50000"/>
            </a:avLst>
          </a:prstGeom>
          <a:ln>
            <a:solidFill>
              <a:srgbClr val="F635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E0657A0-D7D6-9FD1-83B5-4CC3423C3703}"/>
              </a:ext>
            </a:extLst>
          </p:cNvPr>
          <p:cNvSpPr txBox="1"/>
          <p:nvPr/>
        </p:nvSpPr>
        <p:spPr>
          <a:xfrm>
            <a:off x="8233214" y="4215357"/>
            <a:ext cx="337554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Numa mesma família, podem ter mais de uma trajetória produtiva para os diferentes adultos.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C26487E-7F59-7009-BDB9-28233F86D5BE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cxnSp>
        <p:nvCxnSpPr>
          <p:cNvPr id="10" name="Conector: Angulado 9">
            <a:extLst>
              <a:ext uri="{FF2B5EF4-FFF2-40B4-BE49-F238E27FC236}">
                <a16:creationId xmlns:a16="http://schemas.microsoft.com/office/drawing/2014/main" id="{2216ED62-0633-10EF-7C88-937762A79F15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6704266" y="2637721"/>
            <a:ext cx="1496290" cy="1085193"/>
          </a:xfrm>
          <a:prstGeom prst="bentConnector3">
            <a:avLst>
              <a:gd name="adj1" fmla="val 50000"/>
            </a:avLst>
          </a:prstGeom>
          <a:ln>
            <a:solidFill>
              <a:srgbClr val="F635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2EB46B2-2991-7F38-FA24-B427858227EB}"/>
              </a:ext>
            </a:extLst>
          </p:cNvPr>
          <p:cNvSpPr txBox="1"/>
          <p:nvPr/>
        </p:nvSpPr>
        <p:spPr>
          <a:xfrm>
            <a:off x="8200556" y="1606669"/>
            <a:ext cx="3375542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Em cada território é necessário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Aptos" panose="02110004020202020204"/>
              </a:rPr>
              <a:t>realizar um diagnóstico anterior ao início dos trabalhos com as famílias</a:t>
            </a:r>
            <a:r>
              <a:rPr lang="pt-B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ptos" panose="02110004020202020204"/>
              </a:rPr>
              <a:t> 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que mapeie e informe </a:t>
            </a:r>
            <a:r>
              <a:rPr lang="pt-BR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Aptos" panose="02110004020202020204"/>
              </a:rPr>
              <a:t>opções/trilhas factíveis para a inclusão produtiva 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das famílias considerando a vocação econômica do território. </a:t>
            </a:r>
          </a:p>
        </p:txBody>
      </p:sp>
    </p:spTree>
    <p:extLst>
      <p:ext uri="{BB962C8B-B14F-4D97-AF65-F5344CB8AC3E}">
        <p14:creationId xmlns:p14="http://schemas.microsoft.com/office/powerpoint/2010/main" val="1159986699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BD06F-10CE-1078-80FE-828B0FBB6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F0E631C-7881-4276-71D5-C42E9B86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23</a:t>
            </a:fld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0410D56-5444-5083-303B-5661273A3F12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04B4644E-72AF-2846-911F-D377C4470291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848F671-F79F-0203-4B83-98F445A2DA53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 de trilha  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1BE46D0-5EAD-0F87-AA5E-DC7FE117C9A8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AF6B57D-DA5F-FC31-3D20-C80114B0B8D1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específica da trilha 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4C31170-AFF4-6AD1-5DFD-AE42BF5E49B1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2" name="Divisa 21">
            <a:extLst>
              <a:ext uri="{FF2B5EF4-FFF2-40B4-BE49-F238E27FC236}">
                <a16:creationId xmlns:a16="http://schemas.microsoft.com/office/drawing/2014/main" id="{0BA36415-F24D-F754-F739-BBE85465CC8D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Divisa 23">
            <a:extLst>
              <a:ext uri="{FF2B5EF4-FFF2-40B4-BE49-F238E27FC236}">
                <a16:creationId xmlns:a16="http://schemas.microsoft.com/office/drawing/2014/main" id="{8EBD4466-EB7A-0066-39F9-E47A2AC07C3C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536CEFC5-8BF9-CE52-5D14-FFAD522C4854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00F95962-0848-0A49-87FA-EEFE81FC4AD3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6" name="Divisa 23">
            <a:extLst>
              <a:ext uri="{FF2B5EF4-FFF2-40B4-BE49-F238E27FC236}">
                <a16:creationId xmlns:a16="http://schemas.microsoft.com/office/drawing/2014/main" id="{47B8D27C-2B64-5689-1C9D-7B19E7676E82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C874149A-2343-4251-769E-5C395F6B23B5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0036FC96-97DF-2428-5ABF-7BB640436203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2" name="Divisa 23">
            <a:extLst>
              <a:ext uri="{FF2B5EF4-FFF2-40B4-BE49-F238E27FC236}">
                <a16:creationId xmlns:a16="http://schemas.microsoft.com/office/drawing/2014/main" id="{C326C299-FA1A-42E4-268E-2A014AF2E40E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903FE7BB-519F-4375-24DF-C1ABF6F83FE6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DFB55A78-28CA-DE83-63C0-42883FA8A6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53" b="22157"/>
          <a:stretch/>
        </p:blipFill>
        <p:spPr>
          <a:xfrm>
            <a:off x="5644039" y="3953019"/>
            <a:ext cx="6559827" cy="29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6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E4FE2-C199-8542-0044-908475D7D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044C95DE-2B7C-AFDE-9640-F88E76A45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24</a:t>
            </a:fld>
            <a:endParaRPr lang="pt-BR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822BB2DD-991F-6363-E7BA-09BDFF84C800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A8D279A6-34D9-3C9D-754C-9D38B1F741DF}"/>
              </a:ext>
            </a:extLst>
          </p:cNvPr>
          <p:cNvSpPr/>
          <p:nvPr/>
        </p:nvSpPr>
        <p:spPr>
          <a:xfrm>
            <a:off x="283763" y="3329168"/>
            <a:ext cx="2132945" cy="29334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Mundo do trabalho</a:t>
            </a:r>
          </a:p>
        </p:txBody>
      </p:sp>
      <p:sp>
        <p:nvSpPr>
          <p:cNvPr id="26" name="Retângulo de cantos arredondados 1">
            <a:extLst>
              <a:ext uri="{FF2B5EF4-FFF2-40B4-BE49-F238E27FC236}">
                <a16:creationId xmlns:a16="http://schemas.microsoft.com/office/drawing/2014/main" id="{215B5322-6E79-1E4C-DBEA-3A3E79480994}"/>
              </a:ext>
            </a:extLst>
          </p:cNvPr>
          <p:cNvSpPr/>
          <p:nvPr/>
        </p:nvSpPr>
        <p:spPr>
          <a:xfrm>
            <a:off x="283763" y="3746736"/>
            <a:ext cx="2049296" cy="259228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2FD5BE75-A3ED-5023-4850-9715E491E6B0}"/>
              </a:ext>
            </a:extLst>
          </p:cNvPr>
          <p:cNvSpPr txBox="1"/>
          <p:nvPr/>
        </p:nvSpPr>
        <p:spPr>
          <a:xfrm>
            <a:off x="316835" y="3907888"/>
            <a:ext cx="20162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t-BR" sz="1200" dirty="0"/>
              <a:t>Direitos e deveres no trabalho;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Dinâmicas dos tipos de trabalho (diferenças entre autônomo e CLT);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Prós e contras de todos os formatos possíveis;</a:t>
            </a:r>
          </a:p>
        </p:txBody>
      </p:sp>
      <p:pic>
        <p:nvPicPr>
          <p:cNvPr id="2050" name="Picture 2" descr="Graduação - ícones de educação grátis">
            <a:extLst>
              <a:ext uri="{FF2B5EF4-FFF2-40B4-BE49-F238E27FC236}">
                <a16:creationId xmlns:a16="http://schemas.microsoft.com/office/drawing/2014/main" id="{1F5378FD-65E8-DF5C-0B0F-BFD0FDF66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0" y="5953611"/>
            <a:ext cx="492307" cy="46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E17C7B62-4560-EE4D-5D21-FA88478CD8D0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EB14FC03-4FB5-0292-F4D3-A30CCDCC75CB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5E4C229-FEDB-DE4B-84F9-632ED6E83469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escolha/trilha 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B107ADA-E5B0-96E4-7826-6BE9DD5DB3BB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7EB98B9-D6E3-67A1-BE8B-1881A1179F5E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específica da trilha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C073ABD8-9617-B016-1B3B-D356D6CD917B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6" name="Divisa 21">
            <a:extLst>
              <a:ext uri="{FF2B5EF4-FFF2-40B4-BE49-F238E27FC236}">
                <a16:creationId xmlns:a16="http://schemas.microsoft.com/office/drawing/2014/main" id="{93174C8C-1972-7ACE-8ABF-F959B40F75C0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Divisa 23">
            <a:extLst>
              <a:ext uri="{FF2B5EF4-FFF2-40B4-BE49-F238E27FC236}">
                <a16:creationId xmlns:a16="http://schemas.microsoft.com/office/drawing/2014/main" id="{698E1E9E-3AD7-2BAF-3CDF-2AAAB15F49F0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DE247CF9-F28D-8375-ABCA-FDC28E473EC8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24A02D96-8589-94FC-91F2-0AA706C3F773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Divisa 23">
            <a:extLst>
              <a:ext uri="{FF2B5EF4-FFF2-40B4-BE49-F238E27FC236}">
                <a16:creationId xmlns:a16="http://schemas.microsoft.com/office/drawing/2014/main" id="{B7899734-55F1-2773-A6C6-B132F06DE9F3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DBED503E-6666-6644-0326-3353E0B7AA31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DD003EA4-957B-EDAC-BF7B-092AECE791A3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Divisa 23">
            <a:extLst>
              <a:ext uri="{FF2B5EF4-FFF2-40B4-BE49-F238E27FC236}">
                <a16:creationId xmlns:a16="http://schemas.microsoft.com/office/drawing/2014/main" id="{1DEC3AED-ECF4-FA90-1D0A-2086813C8D80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76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6861B-EFFD-0364-7673-B0956B83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C16AF99C-E82E-E469-7BD5-78B9B868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25</a:t>
            </a:fld>
            <a:endParaRPr lang="pt-BR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B94A50A3-F05F-ABE1-FECA-CD4EE6A27313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1C3324C-50FD-77E8-93CE-80B29C11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872849"/>
              </p:ext>
            </p:extLst>
          </p:nvPr>
        </p:nvGraphicFramePr>
        <p:xfrm>
          <a:off x="1393371" y="3147794"/>
          <a:ext cx="4067493" cy="14833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067493">
                  <a:extLst>
                    <a:ext uri="{9D8B030D-6E8A-4147-A177-3AD203B41FA5}">
                      <a16:colId xmlns:a16="http://schemas.microsoft.com/office/drawing/2014/main" val="1638227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Realizar escolha da trilha, por exemplo: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046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Empreendimento franquiado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33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Acesso à microcrédito/Empreendedorismo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52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Emprego CLT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015422"/>
                  </a:ext>
                </a:extLst>
              </a:tr>
            </a:tbl>
          </a:graphicData>
        </a:graphic>
      </p:graphicFrame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9869614-1F53-7196-1540-E7F9C10A03DE}"/>
              </a:ext>
            </a:extLst>
          </p:cNvPr>
          <p:cNvSpPr/>
          <p:nvPr/>
        </p:nvSpPr>
        <p:spPr>
          <a:xfrm>
            <a:off x="2378186" y="5223273"/>
            <a:ext cx="2908324" cy="1634727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Previamente: </a:t>
            </a:r>
          </a:p>
          <a:p>
            <a:r>
              <a:rPr lang="pt-BR" sz="1600" dirty="0"/>
              <a:t>1. Fazer parceiras com empresas locais e</a:t>
            </a:r>
          </a:p>
          <a:p>
            <a:r>
              <a:rPr lang="pt-BR" sz="1600" dirty="0"/>
              <a:t>2. Definir cadeias produtivas potenciais a partir de diagnóstico econômico.</a:t>
            </a:r>
          </a:p>
        </p:txBody>
      </p:sp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6BBA6D07-624B-8605-F7F4-8F3543FD565D}"/>
              </a:ext>
            </a:extLst>
          </p:cNvPr>
          <p:cNvSpPr/>
          <p:nvPr/>
        </p:nvSpPr>
        <p:spPr>
          <a:xfrm rot="16200000">
            <a:off x="3546802" y="4613592"/>
            <a:ext cx="527547" cy="751114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F662086-ABCE-92DF-7705-41D94D437E2F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641790C-0A9E-7398-52C6-082F2D55A8E4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4F59DDE-DE46-CB2F-E448-C9B0CC83AEB9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escolha/trilha 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7A02FFB1-F050-C033-AC8D-63E123DA36A5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AFAF82-920C-8FB9-6CE6-616EB3D44328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específica da trilha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D772AFB9-BD7C-E8C8-FD2F-6A65A5F361AE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6" name="Divisa 21">
            <a:extLst>
              <a:ext uri="{FF2B5EF4-FFF2-40B4-BE49-F238E27FC236}">
                <a16:creationId xmlns:a16="http://schemas.microsoft.com/office/drawing/2014/main" id="{4E0AC73B-098C-DCF0-257F-84B074DD3D8E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Divisa 23">
            <a:extLst>
              <a:ext uri="{FF2B5EF4-FFF2-40B4-BE49-F238E27FC236}">
                <a16:creationId xmlns:a16="http://schemas.microsoft.com/office/drawing/2014/main" id="{3E33416D-C36F-1876-5844-7803D64B9992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BD08AC36-8534-70F9-3884-4588FF5C69C6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8DA1823E-9F1C-1BE2-5583-AF104482D466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Divisa 23">
            <a:extLst>
              <a:ext uri="{FF2B5EF4-FFF2-40B4-BE49-F238E27FC236}">
                <a16:creationId xmlns:a16="http://schemas.microsoft.com/office/drawing/2014/main" id="{C00E9579-FAAC-A0D1-B15A-E882339FF91E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950F1839-6BAC-FB63-26C8-B91F1A2F6ED7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EE563217-13F0-5AE6-9765-AABB8317C2AD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Divisa 23">
            <a:extLst>
              <a:ext uri="{FF2B5EF4-FFF2-40B4-BE49-F238E27FC236}">
                <a16:creationId xmlns:a16="http://schemas.microsoft.com/office/drawing/2014/main" id="{0566E291-C02C-2D76-3F46-1CCE5FF46981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5" name="Gráfico 4" descr="Serviço bancário online com preenchimento sólido">
            <a:extLst>
              <a:ext uri="{FF2B5EF4-FFF2-40B4-BE49-F238E27FC236}">
                <a16:creationId xmlns:a16="http://schemas.microsoft.com/office/drawing/2014/main" id="{37CDD948-9931-CB20-234F-5784868315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03810" y="3626700"/>
            <a:ext cx="914400" cy="914400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37180940-8C76-991E-1FC9-9C2DFEC77B51}"/>
              </a:ext>
            </a:extLst>
          </p:cNvPr>
          <p:cNvSpPr/>
          <p:nvPr/>
        </p:nvSpPr>
        <p:spPr>
          <a:xfrm>
            <a:off x="5523356" y="3508936"/>
            <a:ext cx="2437479" cy="112221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Bancarização</a:t>
            </a:r>
          </a:p>
        </p:txBody>
      </p:sp>
    </p:spTree>
    <p:extLst>
      <p:ext uri="{BB962C8B-B14F-4D97-AF65-F5344CB8AC3E}">
        <p14:creationId xmlns:p14="http://schemas.microsoft.com/office/powerpoint/2010/main" val="3912522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5AD0B-BFF7-6D94-3C82-B3A2A57F9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90123723-C455-D51F-65B9-043373DA1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26</a:t>
            </a:fld>
            <a:endParaRPr lang="pt-BR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BE08FE3E-A2CF-FAAD-E9F9-1EF27F551F2C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D0278B1E-2972-FB9C-DF32-2944F6B0168F}"/>
              </a:ext>
            </a:extLst>
          </p:cNvPr>
          <p:cNvSpPr/>
          <p:nvPr/>
        </p:nvSpPr>
        <p:spPr>
          <a:xfrm>
            <a:off x="6162073" y="3194864"/>
            <a:ext cx="2132945" cy="427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Tecnica/ específica da trilha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EED9A40D-DEF2-C6AE-9374-F5ADC63DC344}"/>
              </a:ext>
            </a:extLst>
          </p:cNvPr>
          <p:cNvSpPr/>
          <p:nvPr/>
        </p:nvSpPr>
        <p:spPr>
          <a:xfrm>
            <a:off x="3977793" y="3199448"/>
            <a:ext cx="2132945" cy="4276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Interpessoal</a:t>
            </a:r>
          </a:p>
        </p:txBody>
      </p:sp>
      <p:sp>
        <p:nvSpPr>
          <p:cNvPr id="27" name="Retângulo de cantos arredondados 19">
            <a:extLst>
              <a:ext uri="{FF2B5EF4-FFF2-40B4-BE49-F238E27FC236}">
                <a16:creationId xmlns:a16="http://schemas.microsoft.com/office/drawing/2014/main" id="{1C3C9163-9F70-9A10-AA46-F1DD0F2B70F4}"/>
              </a:ext>
            </a:extLst>
          </p:cNvPr>
          <p:cNvSpPr/>
          <p:nvPr/>
        </p:nvSpPr>
        <p:spPr>
          <a:xfrm>
            <a:off x="3977793" y="3741456"/>
            <a:ext cx="2049296" cy="259228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de cantos arredondados 20">
            <a:extLst>
              <a:ext uri="{FF2B5EF4-FFF2-40B4-BE49-F238E27FC236}">
                <a16:creationId xmlns:a16="http://schemas.microsoft.com/office/drawing/2014/main" id="{8BB15201-7422-A6C1-FA27-C1E669289707}"/>
              </a:ext>
            </a:extLst>
          </p:cNvPr>
          <p:cNvSpPr/>
          <p:nvPr/>
        </p:nvSpPr>
        <p:spPr>
          <a:xfrm>
            <a:off x="6162073" y="3757440"/>
            <a:ext cx="2049296" cy="259228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2E79778D-DD8B-8CDF-620B-B46137783F74}"/>
              </a:ext>
            </a:extLst>
          </p:cNvPr>
          <p:cNvSpPr txBox="1"/>
          <p:nvPr/>
        </p:nvSpPr>
        <p:spPr>
          <a:xfrm>
            <a:off x="4034905" y="3907888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t-BR" sz="1200" dirty="0"/>
              <a:t>Socioemocional;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Negociação; 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Comunicação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387C09E1-E3A6-7C6A-F54C-7D0DF836EDEA}"/>
              </a:ext>
            </a:extLst>
          </p:cNvPr>
          <p:cNvSpPr txBox="1"/>
          <p:nvPr/>
        </p:nvSpPr>
        <p:spPr>
          <a:xfrm>
            <a:off x="6178609" y="39078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t-BR" sz="1200" dirty="0"/>
              <a:t>Gestão de negócios;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Gestão financeira;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Qualificação profissional</a:t>
            </a:r>
          </a:p>
        </p:txBody>
      </p:sp>
      <p:pic>
        <p:nvPicPr>
          <p:cNvPr id="38" name="Picture 2" descr="Graduação - ícones de educação grátis">
            <a:extLst>
              <a:ext uri="{FF2B5EF4-FFF2-40B4-BE49-F238E27FC236}">
                <a16:creationId xmlns:a16="http://schemas.microsoft.com/office/drawing/2014/main" id="{5B110B02-E78E-4AFC-75A0-46C305D61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383" y="6016288"/>
            <a:ext cx="492307" cy="46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Graduação - ícones de educação grátis">
            <a:extLst>
              <a:ext uri="{FF2B5EF4-FFF2-40B4-BE49-F238E27FC236}">
                <a16:creationId xmlns:a16="http://schemas.microsoft.com/office/drawing/2014/main" id="{EBA67816-F3AC-AFEB-8140-E10E0FEE5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234" y="5955455"/>
            <a:ext cx="492307" cy="46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F3BF84E-06D7-F092-FD5C-9F6A6EE3244C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4339FD4C-1EED-0BF3-97BD-07ECB7BC3C11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C50D6A2-6A39-ACEB-0042-6B4E4656382E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escolha/trilha 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58A843FF-FC7C-E996-E100-F856E997E05E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69D93164-AA6E-F8DA-2F5F-F77856CF2CBB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</a:t>
            </a:r>
            <a:r>
              <a:rPr lang="pt-BR" sz="1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Verdana"/>
                <a:ea typeface="Verdana"/>
              </a:rPr>
              <a:t>específica da trilha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209A6D95-AFB9-0883-46FC-C658984598D4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6" name="Divisa 21">
            <a:extLst>
              <a:ext uri="{FF2B5EF4-FFF2-40B4-BE49-F238E27FC236}">
                <a16:creationId xmlns:a16="http://schemas.microsoft.com/office/drawing/2014/main" id="{C0C6AB0D-3A2D-EF47-51BB-03CDECCEDF5E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Divisa 23">
            <a:extLst>
              <a:ext uri="{FF2B5EF4-FFF2-40B4-BE49-F238E27FC236}">
                <a16:creationId xmlns:a16="http://schemas.microsoft.com/office/drawing/2014/main" id="{010BB540-A964-F7F7-7440-EAF85D07F28A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CE975C9D-970C-6512-5756-E140C2CBCE24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1D3FFD00-0502-7DD9-A493-D288AE87485C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Divisa 23">
            <a:extLst>
              <a:ext uri="{FF2B5EF4-FFF2-40B4-BE49-F238E27FC236}">
                <a16:creationId xmlns:a16="http://schemas.microsoft.com/office/drawing/2014/main" id="{7EBE235F-3904-9FFC-6D92-CF982A6A3F10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B0BEE9D8-7188-4DDC-63A5-01C5D010ED8F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07564F97-92B4-1A14-1FB7-D0D5C3DB5B9E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Divisa 23">
            <a:extLst>
              <a:ext uri="{FF2B5EF4-FFF2-40B4-BE49-F238E27FC236}">
                <a16:creationId xmlns:a16="http://schemas.microsoft.com/office/drawing/2014/main" id="{9635603F-4972-E9CB-54AD-B25AE5B50F47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B559B7BB-681E-BA42-10DF-E38D1A4880EC}"/>
              </a:ext>
            </a:extLst>
          </p:cNvPr>
          <p:cNvSpPr/>
          <p:nvPr/>
        </p:nvSpPr>
        <p:spPr>
          <a:xfrm>
            <a:off x="7438933" y="5379077"/>
            <a:ext cx="3065810" cy="1274422"/>
          </a:xfrm>
          <a:prstGeom prst="round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latin typeface="Verdana" panose="020B0604030504040204" pitchFamily="34" charset="0"/>
                <a:ea typeface="Verdana" panose="020B0604030504040204" pitchFamily="34" charset="0"/>
              </a:rPr>
              <a:t>FORMAÇÕES CURTAS, COM CONTEÚDO PRÁTICO.</a:t>
            </a:r>
          </a:p>
          <a:p>
            <a:pPr algn="ctr"/>
            <a:r>
              <a:rPr lang="pt-BR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CONTRATAÇÃO DE PROFESSORES E TALENTOS LOCAIS.</a:t>
            </a:r>
          </a:p>
        </p:txBody>
      </p:sp>
    </p:spTree>
    <p:extLst>
      <p:ext uri="{BB962C8B-B14F-4D97-AF65-F5344CB8AC3E}">
        <p14:creationId xmlns:p14="http://schemas.microsoft.com/office/powerpoint/2010/main" val="39484677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B914A-0FC3-58E6-1872-D1D89C524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C3BE55AB-4AA6-DF0C-7C02-F25E935F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27</a:t>
            </a:fld>
            <a:endParaRPr lang="pt-BR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AF25E656-C3CB-745B-95CA-D6148F87E99F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AAA6A04-36ED-C502-E4ED-98855EA79610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0E3BE13-A73C-E34F-DC00-644AA7D21083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B1CF3FF1-EF5F-FDBE-9E72-0188D582FBBE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escolha/trilha 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01CF9A0A-7D24-9089-367C-D164E83ABDF5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0AE713F6-6F26-B56A-9FF5-EA63DD7487CE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específica da trilha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704A1371-FE6E-A659-E958-B63856FFA169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6" name="Divisa 21">
            <a:extLst>
              <a:ext uri="{FF2B5EF4-FFF2-40B4-BE49-F238E27FC236}">
                <a16:creationId xmlns:a16="http://schemas.microsoft.com/office/drawing/2014/main" id="{13DCACA2-5E67-9D8F-1114-330155288658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Divisa 23">
            <a:extLst>
              <a:ext uri="{FF2B5EF4-FFF2-40B4-BE49-F238E27FC236}">
                <a16:creationId xmlns:a16="http://schemas.microsoft.com/office/drawing/2014/main" id="{4A2A97F0-7CFC-45C7-0D76-31B72FA90BC1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73F311A1-ABAC-F631-527E-321F84902231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48D81D23-56D1-F883-44EA-1BB8CE5F7EA8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Divisa 23">
            <a:extLst>
              <a:ext uri="{FF2B5EF4-FFF2-40B4-BE49-F238E27FC236}">
                <a16:creationId xmlns:a16="http://schemas.microsoft.com/office/drawing/2014/main" id="{97217323-ACBF-B2CA-A0D6-B5DE6FCEA4FE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5A1C0FE8-1BF4-3326-9179-439C95575C96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E45C3A93-1EBC-1F98-D66F-BE70B36DED0B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Divisa 23">
            <a:extLst>
              <a:ext uri="{FF2B5EF4-FFF2-40B4-BE49-F238E27FC236}">
                <a16:creationId xmlns:a16="http://schemas.microsoft.com/office/drawing/2014/main" id="{D75832BE-71ED-19A9-4059-966D9B2EC601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9A058C42-E381-7B2E-0012-801C0E59E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195563"/>
              </p:ext>
            </p:extLst>
          </p:nvPr>
        </p:nvGraphicFramePr>
        <p:xfrm>
          <a:off x="792935" y="3200302"/>
          <a:ext cx="8323273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323273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Transferência de Ativos ou Intermediação de Mão de Obra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9A017628-5048-80A5-031A-71D1E3436AB4}"/>
              </a:ext>
            </a:extLst>
          </p:cNvPr>
          <p:cNvSpPr txBox="1"/>
          <p:nvPr/>
        </p:nvSpPr>
        <p:spPr>
          <a:xfrm>
            <a:off x="792935" y="3844139"/>
            <a:ext cx="107598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que ofertar?</a:t>
            </a:r>
          </a:p>
          <a:p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Ativos necessários para aquela trilha (Vale transporte, catalogo de produtos ou microcrédito).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Quando dar? </a:t>
            </a:r>
            <a:b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Após a etapa de formação, podendo ser uma parcela após alguns meses de formação.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Quanto dar?</a:t>
            </a:r>
            <a:b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Apesar de customizar para cada plano de negócio individual, o montante precisa ter algum critério de equidade entre as famílias do território. </a:t>
            </a:r>
          </a:p>
        </p:txBody>
      </p:sp>
    </p:spTree>
    <p:extLst>
      <p:ext uri="{BB962C8B-B14F-4D97-AF65-F5344CB8AC3E}">
        <p14:creationId xmlns:p14="http://schemas.microsoft.com/office/powerpoint/2010/main" val="36758488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AA295-A523-30D0-323C-379BA0793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4460FC2F-D033-DB88-4E99-9A34BD50C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23BE-4DE0-4D53-91F5-F38B535DAA75}" type="slidenum">
              <a:rPr lang="pt-BR" smtClean="0"/>
              <a:t>28</a:t>
            </a:fld>
            <a:endParaRPr lang="pt-BR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026DB0E5-E0E7-D4AA-50D2-71F705252CD9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detalhamento do componente específico de geração de renda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64C6C25-C53F-9F69-3845-0C910E47B933}"/>
              </a:ext>
            </a:extLst>
          </p:cNvPr>
          <p:cNvSpPr/>
          <p:nvPr/>
        </p:nvSpPr>
        <p:spPr>
          <a:xfrm>
            <a:off x="467757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Sensibilização de direitos e deveres do trabalho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B36BC9A-6680-DAAE-457A-2E36BB685BE3}"/>
              </a:ext>
            </a:extLst>
          </p:cNvPr>
          <p:cNvSpPr/>
          <p:nvPr/>
        </p:nvSpPr>
        <p:spPr>
          <a:xfrm>
            <a:off x="142578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1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57392FA-1823-7853-E072-A564ED5C69E5}"/>
              </a:ext>
            </a:extLst>
          </p:cNvPr>
          <p:cNvSpPr/>
          <p:nvPr/>
        </p:nvSpPr>
        <p:spPr>
          <a:xfrm>
            <a:off x="2874045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Apresentar opções e definir a escolha/trilha 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3EF26270-C9D3-A6E5-D9C4-CE7067D773D7}"/>
              </a:ext>
            </a:extLst>
          </p:cNvPr>
          <p:cNvSpPr/>
          <p:nvPr/>
        </p:nvSpPr>
        <p:spPr>
          <a:xfrm>
            <a:off x="2548866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2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C2EB1E1-2A2F-5062-E624-C18C8BFB3966}"/>
              </a:ext>
            </a:extLst>
          </p:cNvPr>
          <p:cNvSpPr/>
          <p:nvPr/>
        </p:nvSpPr>
        <p:spPr>
          <a:xfrm>
            <a:off x="5308192" y="1712801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200" b="1" dirty="0"/>
              <a:t>	</a:t>
            </a:r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Oferta de formação específica da trilha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A98D9DDE-7C42-E36D-4CFF-6A2F4003462D}"/>
              </a:ext>
            </a:extLst>
          </p:cNvPr>
          <p:cNvSpPr/>
          <p:nvPr/>
        </p:nvSpPr>
        <p:spPr>
          <a:xfrm>
            <a:off x="4983013" y="1316757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3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6" name="Divisa 21">
            <a:extLst>
              <a:ext uri="{FF2B5EF4-FFF2-40B4-BE49-F238E27FC236}">
                <a16:creationId xmlns:a16="http://schemas.microsoft.com/office/drawing/2014/main" id="{5A98CAF2-F91E-4518-79CC-DA698FA6EC67}"/>
              </a:ext>
            </a:extLst>
          </p:cNvPr>
          <p:cNvSpPr/>
          <p:nvPr/>
        </p:nvSpPr>
        <p:spPr>
          <a:xfrm>
            <a:off x="2343912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Divisa 23">
            <a:extLst>
              <a:ext uri="{FF2B5EF4-FFF2-40B4-BE49-F238E27FC236}">
                <a16:creationId xmlns:a16="http://schemas.microsoft.com/office/drawing/2014/main" id="{264CF6A6-2058-05CF-E243-EA5407797EEF}"/>
              </a:ext>
            </a:extLst>
          </p:cNvPr>
          <p:cNvSpPr/>
          <p:nvPr/>
        </p:nvSpPr>
        <p:spPr>
          <a:xfrm>
            <a:off x="4770529" y="2089099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178CE0D6-B2AD-02E5-D3BD-6FC3E58D66BF}"/>
              </a:ext>
            </a:extLst>
          </p:cNvPr>
          <p:cNvSpPr/>
          <p:nvPr/>
        </p:nvSpPr>
        <p:spPr>
          <a:xfrm>
            <a:off x="7764112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Transferência </a:t>
            </a:r>
          </a:p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de ativos específicos da trilha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7655362A-7FFF-0C4A-171C-AFA7249F0B92}"/>
              </a:ext>
            </a:extLst>
          </p:cNvPr>
          <p:cNvSpPr/>
          <p:nvPr/>
        </p:nvSpPr>
        <p:spPr>
          <a:xfrm>
            <a:off x="7438933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7" name="Divisa 23">
            <a:extLst>
              <a:ext uri="{FF2B5EF4-FFF2-40B4-BE49-F238E27FC236}">
                <a16:creationId xmlns:a16="http://schemas.microsoft.com/office/drawing/2014/main" id="{D39C6698-0DD3-AA14-801F-C575E6C80574}"/>
              </a:ext>
            </a:extLst>
          </p:cNvPr>
          <p:cNvSpPr/>
          <p:nvPr/>
        </p:nvSpPr>
        <p:spPr>
          <a:xfrm>
            <a:off x="7226449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15EF2192-43FC-9224-4C2E-608F7035327B}"/>
              </a:ext>
            </a:extLst>
          </p:cNvPr>
          <p:cNvSpPr/>
          <p:nvPr/>
        </p:nvSpPr>
        <p:spPr>
          <a:xfrm>
            <a:off x="10205878" y="1686776"/>
            <a:ext cx="1800000" cy="12372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dirty="0">
                <a:solidFill>
                  <a:schemeClr val="bg1"/>
                </a:solidFill>
                <a:latin typeface="Verdana"/>
                <a:ea typeface="Verdana"/>
              </a:rPr>
              <a:t>Incentivo para poupar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6E763A0E-3DF6-6A2C-9DAB-56FC6C9F6BCD}"/>
              </a:ext>
            </a:extLst>
          </p:cNvPr>
          <p:cNvSpPr/>
          <p:nvPr/>
        </p:nvSpPr>
        <p:spPr>
          <a:xfrm>
            <a:off x="9880699" y="1290732"/>
            <a:ext cx="650357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Divisa 23">
            <a:extLst>
              <a:ext uri="{FF2B5EF4-FFF2-40B4-BE49-F238E27FC236}">
                <a16:creationId xmlns:a16="http://schemas.microsoft.com/office/drawing/2014/main" id="{DE8DA4DB-C514-9064-4BAD-FEA998A74C78}"/>
              </a:ext>
            </a:extLst>
          </p:cNvPr>
          <p:cNvSpPr/>
          <p:nvPr/>
        </p:nvSpPr>
        <p:spPr>
          <a:xfrm>
            <a:off x="9668215" y="2063074"/>
            <a:ext cx="484632" cy="48463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EEDCC11-57A9-B4F9-968D-033132B73E07}"/>
              </a:ext>
            </a:extLst>
          </p:cNvPr>
          <p:cNvSpPr/>
          <p:nvPr/>
        </p:nvSpPr>
        <p:spPr>
          <a:xfrm>
            <a:off x="10167522" y="3329168"/>
            <a:ext cx="2132945" cy="293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Poupança</a:t>
            </a:r>
          </a:p>
        </p:txBody>
      </p:sp>
      <p:sp>
        <p:nvSpPr>
          <p:cNvPr id="7" name="Retângulo de cantos arredondados 21">
            <a:extLst>
              <a:ext uri="{FF2B5EF4-FFF2-40B4-BE49-F238E27FC236}">
                <a16:creationId xmlns:a16="http://schemas.microsoft.com/office/drawing/2014/main" id="{E4E1ACBC-1C2B-3038-F188-0D68004D5C65}"/>
              </a:ext>
            </a:extLst>
          </p:cNvPr>
          <p:cNvSpPr/>
          <p:nvPr/>
        </p:nvSpPr>
        <p:spPr>
          <a:xfrm>
            <a:off x="10167522" y="3741456"/>
            <a:ext cx="2049296" cy="259228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32CD253-B186-3B9D-1890-C0BE723CC5F8}"/>
              </a:ext>
            </a:extLst>
          </p:cNvPr>
          <p:cNvSpPr txBox="1"/>
          <p:nvPr/>
        </p:nvSpPr>
        <p:spPr>
          <a:xfrm>
            <a:off x="10167410" y="3999978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t-BR" sz="1200" dirty="0"/>
              <a:t>Gestão e educação financeira;</a:t>
            </a:r>
          </a:p>
          <a:p>
            <a:pPr marL="342900" indent="-342900">
              <a:buAutoNum type="arabicPeriod"/>
            </a:pPr>
            <a:endParaRPr lang="pt-BR" sz="1200" dirty="0"/>
          </a:p>
          <a:p>
            <a:pPr marL="342900" indent="-342900">
              <a:buAutoNum type="arabicPeriod"/>
            </a:pPr>
            <a:r>
              <a:rPr lang="pt-BR" sz="1200" dirty="0"/>
              <a:t>Incentivo de poupança.</a:t>
            </a:r>
          </a:p>
        </p:txBody>
      </p:sp>
    </p:spTree>
    <p:extLst>
      <p:ext uri="{BB962C8B-B14F-4D97-AF65-F5344CB8AC3E}">
        <p14:creationId xmlns:p14="http://schemas.microsoft.com/office/powerpoint/2010/main" val="185963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6A891-0877-4BA0-6B22-11C4B7B3F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4244E49-7B55-BBF2-EE7D-5CD73825F802}"/>
              </a:ext>
            </a:extLst>
          </p:cNvPr>
          <p:cNvSpPr txBox="1"/>
          <p:nvPr/>
        </p:nvSpPr>
        <p:spPr>
          <a:xfrm>
            <a:off x="3041577" y="2409713"/>
            <a:ext cx="8103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Perfil do mentor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4A28E9E5-F616-1FE0-9690-3F2A206068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65" y="488825"/>
            <a:ext cx="3060203" cy="1781038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F0C8BC2-856D-CA73-749C-45C9A3F7058E}"/>
              </a:ext>
            </a:extLst>
          </p:cNvPr>
          <p:cNvCxnSpPr/>
          <p:nvPr/>
        </p:nvCxnSpPr>
        <p:spPr>
          <a:xfrm>
            <a:off x="1799042" y="2409713"/>
            <a:ext cx="0" cy="4448287"/>
          </a:xfrm>
          <a:prstGeom prst="line">
            <a:avLst/>
          </a:prstGeom>
          <a:ln w="1905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0307DDC8-6DA4-EAB9-5E33-08771B0ED6FE}"/>
              </a:ext>
            </a:extLst>
          </p:cNvPr>
          <p:cNvSpPr/>
          <p:nvPr/>
        </p:nvSpPr>
        <p:spPr>
          <a:xfrm>
            <a:off x="1729117" y="2269863"/>
            <a:ext cx="139850" cy="139850"/>
          </a:xfrm>
          <a:prstGeom prst="ellipse">
            <a:avLst/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30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E6CA02F-DE0E-2302-A9F9-1B5BE432DF64}"/>
              </a:ext>
            </a:extLst>
          </p:cNvPr>
          <p:cNvSpPr txBox="1"/>
          <p:nvPr/>
        </p:nvSpPr>
        <p:spPr>
          <a:xfrm>
            <a:off x="3041577" y="2409713"/>
            <a:ext cx="8103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Desenvolvimento Social</a:t>
            </a:r>
          </a:p>
        </p:txBody>
      </p:sp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015EEE5B-B1A1-9EAE-B04A-1A785D7E9D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65" y="488825"/>
            <a:ext cx="3060203" cy="1781038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0EB73757-6C0F-0049-C284-3840875FCECD}"/>
              </a:ext>
            </a:extLst>
          </p:cNvPr>
          <p:cNvCxnSpPr/>
          <p:nvPr/>
        </p:nvCxnSpPr>
        <p:spPr>
          <a:xfrm>
            <a:off x="1799042" y="2409713"/>
            <a:ext cx="0" cy="4448287"/>
          </a:xfrm>
          <a:prstGeom prst="line">
            <a:avLst/>
          </a:prstGeom>
          <a:ln w="1905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3F503D9-459F-4B90-89F3-52CB2ECC8EF9}"/>
              </a:ext>
            </a:extLst>
          </p:cNvPr>
          <p:cNvSpPr/>
          <p:nvPr/>
        </p:nvSpPr>
        <p:spPr>
          <a:xfrm>
            <a:off x="1729117" y="2269863"/>
            <a:ext cx="139850" cy="139850"/>
          </a:xfrm>
          <a:prstGeom prst="ellipse">
            <a:avLst/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13326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3BAD3-506E-BAA9-E5D9-6593DBB3F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ixaDeTexto 34">
            <a:extLst>
              <a:ext uri="{FF2B5EF4-FFF2-40B4-BE49-F238E27FC236}">
                <a16:creationId xmlns:a16="http://schemas.microsoft.com/office/drawing/2014/main" id="{7C879DB1-C11B-E003-5EC9-FD49357EF7F9}"/>
              </a:ext>
            </a:extLst>
          </p:cNvPr>
          <p:cNvSpPr txBox="1"/>
          <p:nvPr/>
        </p:nvSpPr>
        <p:spPr>
          <a:xfrm rot="5400000">
            <a:off x="9587495" y="3780590"/>
            <a:ext cx="4726474" cy="168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pt-BR" sz="550" dirty="0">
                <a:solidFill>
                  <a:prstClr val="white">
                    <a:lumMod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DIRETRIZES PARA O DESENHO DE UMA POLÍTICA PARA A SUPERAÇÃO DA POBREZA</a:t>
            </a: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F5794E51-E99F-F4D3-3708-080312FD7AB1}"/>
              </a:ext>
            </a:extLst>
          </p:cNvPr>
          <p:cNvSpPr/>
          <p:nvPr/>
        </p:nvSpPr>
        <p:spPr>
          <a:xfrm>
            <a:off x="487679" y="2362491"/>
            <a:ext cx="1080000" cy="900000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Seleção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60AAB30B-D820-1DAE-35F4-F1C97FAF5098}"/>
              </a:ext>
            </a:extLst>
          </p:cNvPr>
          <p:cNvSpPr/>
          <p:nvPr/>
        </p:nvSpPr>
        <p:spPr>
          <a:xfrm>
            <a:off x="2355972" y="1021371"/>
            <a:ext cx="1080000" cy="900000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Inclusão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7DE73A5F-9FE9-3ABE-EB68-3165D1A3D178}"/>
              </a:ext>
            </a:extLst>
          </p:cNvPr>
          <p:cNvSpPr/>
          <p:nvPr/>
        </p:nvSpPr>
        <p:spPr>
          <a:xfrm>
            <a:off x="2355972" y="3632488"/>
            <a:ext cx="1080000" cy="900000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Não inclusão</a:t>
            </a:r>
          </a:p>
        </p:txBody>
      </p:sp>
      <p:cxnSp>
        <p:nvCxnSpPr>
          <p:cNvPr id="39" name="Conector de Seta Reta 38">
            <a:extLst>
              <a:ext uri="{FF2B5EF4-FFF2-40B4-BE49-F238E27FC236}">
                <a16:creationId xmlns:a16="http://schemas.microsoft.com/office/drawing/2014/main" id="{5E2D13D4-D7CD-6A78-6200-13308E039823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 flipV="1">
            <a:off x="1567679" y="1471371"/>
            <a:ext cx="788293" cy="1341120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CC47217F-3417-5FEF-527D-2092FEE426E6}"/>
              </a:ext>
            </a:extLst>
          </p:cNvPr>
          <p:cNvCxnSpPr>
            <a:cxnSpLocks/>
            <a:stCxn id="36" idx="3"/>
            <a:endCxn id="38" idx="1"/>
          </p:cNvCxnSpPr>
          <p:nvPr/>
        </p:nvCxnSpPr>
        <p:spPr>
          <a:xfrm>
            <a:off x="1567679" y="2812491"/>
            <a:ext cx="788293" cy="1269997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2737C7A-599A-1E73-A5A6-9AB525BF40CB}"/>
              </a:ext>
            </a:extLst>
          </p:cNvPr>
          <p:cNvSpPr/>
          <p:nvPr/>
        </p:nvSpPr>
        <p:spPr>
          <a:xfrm>
            <a:off x="325119" y="3329604"/>
            <a:ext cx="1320394" cy="152504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Pré-seleção das famílias no território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AF2E825F-9E71-3139-A58A-FA366334F2CB}"/>
              </a:ext>
            </a:extLst>
          </p:cNvPr>
          <p:cNvSpPr/>
          <p:nvPr/>
        </p:nvSpPr>
        <p:spPr>
          <a:xfrm>
            <a:off x="2335653" y="2007734"/>
            <a:ext cx="1080000" cy="133833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Família é informada e sensibilizada e pactua participação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DC449734-F7A9-6A68-2821-8A0C42DB8438}"/>
              </a:ext>
            </a:extLst>
          </p:cNvPr>
          <p:cNvSpPr/>
          <p:nvPr/>
        </p:nvSpPr>
        <p:spPr>
          <a:xfrm>
            <a:off x="2345812" y="4609326"/>
            <a:ext cx="1080000" cy="1206077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Família não encontrada ou sem interesse em participar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A065C794-AD02-265A-BAC6-3E725CBFDBBA}"/>
              </a:ext>
            </a:extLst>
          </p:cNvPr>
          <p:cNvSpPr/>
          <p:nvPr/>
        </p:nvSpPr>
        <p:spPr>
          <a:xfrm>
            <a:off x="4144540" y="1008704"/>
            <a:ext cx="1440000" cy="900000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Diagnóstico</a:t>
            </a:r>
          </a:p>
        </p:txBody>
      </p:sp>
      <p:sp>
        <p:nvSpPr>
          <p:cNvPr id="45" name="Retângulo: Cantos Arredondados 44">
            <a:extLst>
              <a:ext uri="{FF2B5EF4-FFF2-40B4-BE49-F238E27FC236}">
                <a16:creationId xmlns:a16="http://schemas.microsoft.com/office/drawing/2014/main" id="{2E6624E7-B3EF-C922-E726-CE758E7FD1AA}"/>
              </a:ext>
            </a:extLst>
          </p:cNvPr>
          <p:cNvSpPr/>
          <p:nvPr/>
        </p:nvSpPr>
        <p:spPr>
          <a:xfrm>
            <a:off x="6176540" y="1010076"/>
            <a:ext cx="1440000" cy="900000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Plano de ação</a:t>
            </a:r>
          </a:p>
        </p:txBody>
      </p:sp>
      <p:cxnSp>
        <p:nvCxnSpPr>
          <p:cNvPr id="46" name="Conector de Seta Reta 45">
            <a:extLst>
              <a:ext uri="{FF2B5EF4-FFF2-40B4-BE49-F238E27FC236}">
                <a16:creationId xmlns:a16="http://schemas.microsoft.com/office/drawing/2014/main" id="{37A23FDE-20FB-D823-39D5-5F5AB2223DBC}"/>
              </a:ext>
            </a:extLst>
          </p:cNvPr>
          <p:cNvCxnSpPr>
            <a:cxnSpLocks/>
            <a:stCxn id="37" idx="3"/>
            <a:endCxn id="44" idx="1"/>
          </p:cNvCxnSpPr>
          <p:nvPr/>
        </p:nvCxnSpPr>
        <p:spPr>
          <a:xfrm flipV="1">
            <a:off x="3435972" y="1458704"/>
            <a:ext cx="708568" cy="12667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A70BE473-8F32-BE97-15B9-7A82DF49AEF9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>
            <a:off x="5584540" y="1458704"/>
            <a:ext cx="592000" cy="1372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Retângulo: Cantos Arredondados 47">
            <a:extLst>
              <a:ext uri="{FF2B5EF4-FFF2-40B4-BE49-F238E27FC236}">
                <a16:creationId xmlns:a16="http://schemas.microsoft.com/office/drawing/2014/main" id="{8A88C055-F2FC-D9D9-D718-AE336450AED2}"/>
              </a:ext>
            </a:extLst>
          </p:cNvPr>
          <p:cNvSpPr/>
          <p:nvPr/>
        </p:nvSpPr>
        <p:spPr>
          <a:xfrm>
            <a:off x="8103678" y="1010076"/>
            <a:ext cx="1440000" cy="900000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Execução do plano</a:t>
            </a:r>
          </a:p>
        </p:txBody>
      </p:sp>
      <p:cxnSp>
        <p:nvCxnSpPr>
          <p:cNvPr id="49" name="Conector de Seta Reta 48">
            <a:extLst>
              <a:ext uri="{FF2B5EF4-FFF2-40B4-BE49-F238E27FC236}">
                <a16:creationId xmlns:a16="http://schemas.microsoft.com/office/drawing/2014/main" id="{582CE5D4-45EA-1E09-1792-4CC8D9B56A43}"/>
              </a:ext>
            </a:extLst>
          </p:cNvPr>
          <p:cNvCxnSpPr>
            <a:cxnSpLocks/>
            <a:stCxn id="45" idx="3"/>
            <a:endCxn id="48" idx="1"/>
          </p:cNvCxnSpPr>
          <p:nvPr/>
        </p:nvCxnSpPr>
        <p:spPr>
          <a:xfrm>
            <a:off x="7616540" y="1460076"/>
            <a:ext cx="487138" cy="0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Conector: Angulado 49">
            <a:extLst>
              <a:ext uri="{FF2B5EF4-FFF2-40B4-BE49-F238E27FC236}">
                <a16:creationId xmlns:a16="http://schemas.microsoft.com/office/drawing/2014/main" id="{E302F667-179C-0D6C-1551-B645263AFAF4}"/>
              </a:ext>
            </a:extLst>
          </p:cNvPr>
          <p:cNvCxnSpPr>
            <a:cxnSpLocks/>
            <a:stCxn id="48" idx="2"/>
            <a:endCxn id="45" idx="2"/>
          </p:cNvCxnSpPr>
          <p:nvPr/>
        </p:nvCxnSpPr>
        <p:spPr>
          <a:xfrm rot="5400000">
            <a:off x="7860109" y="946507"/>
            <a:ext cx="12700" cy="1927138"/>
          </a:xfrm>
          <a:prstGeom prst="bentConnector3">
            <a:avLst>
              <a:gd name="adj1" fmla="val 1800000"/>
            </a:avLst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1" name="Conector: Angulado 50">
            <a:extLst>
              <a:ext uri="{FF2B5EF4-FFF2-40B4-BE49-F238E27FC236}">
                <a16:creationId xmlns:a16="http://schemas.microsoft.com/office/drawing/2014/main" id="{465F7CB8-D8CD-8522-4760-307A7216B8DA}"/>
              </a:ext>
            </a:extLst>
          </p:cNvPr>
          <p:cNvCxnSpPr>
            <a:cxnSpLocks/>
            <a:stCxn id="45" idx="0"/>
            <a:endCxn id="48" idx="0"/>
          </p:cNvCxnSpPr>
          <p:nvPr/>
        </p:nvCxnSpPr>
        <p:spPr>
          <a:xfrm rot="5400000" flipH="1" flipV="1">
            <a:off x="7860109" y="46507"/>
            <a:ext cx="12700" cy="1927138"/>
          </a:xfrm>
          <a:prstGeom prst="bentConnector3">
            <a:avLst>
              <a:gd name="adj1" fmla="val 1800000"/>
            </a:avLst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2" name="Retângulo: Cantos Arredondados 51">
            <a:extLst>
              <a:ext uri="{FF2B5EF4-FFF2-40B4-BE49-F238E27FC236}">
                <a16:creationId xmlns:a16="http://schemas.microsoft.com/office/drawing/2014/main" id="{FE6CC4DE-BC7D-0BE3-A844-BA50839B0932}"/>
              </a:ext>
            </a:extLst>
          </p:cNvPr>
          <p:cNvSpPr/>
          <p:nvPr/>
        </p:nvSpPr>
        <p:spPr>
          <a:xfrm>
            <a:off x="4160993" y="2025431"/>
            <a:ext cx="1440000" cy="133833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Diagnóstico participativo realizado pelo mentor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23E652D-951E-88D1-2E43-39038FF2C90F}"/>
              </a:ext>
            </a:extLst>
          </p:cNvPr>
          <p:cNvSpPr/>
          <p:nvPr/>
        </p:nvSpPr>
        <p:spPr>
          <a:xfrm>
            <a:off x="6199693" y="2269056"/>
            <a:ext cx="1440000" cy="106054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Metodologia para desenho de um plano com avaliação periódica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1A4FBEB9-55E1-2559-9C1F-0BAEA15BB3CA}"/>
              </a:ext>
            </a:extLst>
          </p:cNvPr>
          <p:cNvSpPr/>
          <p:nvPr/>
        </p:nvSpPr>
        <p:spPr>
          <a:xfrm>
            <a:off x="8194401" y="2262754"/>
            <a:ext cx="1440000" cy="1060548"/>
          </a:xfrm>
          <a:prstGeom prst="roundRect">
            <a:avLst/>
          </a:prstGeom>
          <a:solidFill>
            <a:sysClr val="window" lastClr="FFFFFF"/>
          </a:solidFill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Garantia de encaminhamento a todos os serviços disponíveis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tângulo: Cantos Arredondados 54">
            <a:extLst>
              <a:ext uri="{FF2B5EF4-FFF2-40B4-BE49-F238E27FC236}">
                <a16:creationId xmlns:a16="http://schemas.microsoft.com/office/drawing/2014/main" id="{B479518F-DDDC-4DC4-2B7E-F8C509E00249}"/>
              </a:ext>
            </a:extLst>
          </p:cNvPr>
          <p:cNvSpPr/>
          <p:nvPr/>
        </p:nvSpPr>
        <p:spPr>
          <a:xfrm>
            <a:off x="10054574" y="1006875"/>
            <a:ext cx="1440000" cy="900000"/>
          </a:xfrm>
          <a:prstGeom prst="roundRect">
            <a:avLst/>
          </a:prstGeom>
          <a:solidFill>
            <a:srgbClr val="C0000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Graduação da pobreza</a:t>
            </a:r>
          </a:p>
        </p:txBody>
      </p:sp>
      <p:cxnSp>
        <p:nvCxnSpPr>
          <p:cNvPr id="56" name="Conector de Seta Reta 55">
            <a:extLst>
              <a:ext uri="{FF2B5EF4-FFF2-40B4-BE49-F238E27FC236}">
                <a16:creationId xmlns:a16="http://schemas.microsoft.com/office/drawing/2014/main" id="{E2DA27F1-6ED9-90DB-EFBA-D196653C64EE}"/>
              </a:ext>
            </a:extLst>
          </p:cNvPr>
          <p:cNvCxnSpPr>
            <a:cxnSpLocks/>
            <a:stCxn id="48" idx="3"/>
            <a:endCxn id="55" idx="1"/>
          </p:cNvCxnSpPr>
          <p:nvPr/>
        </p:nvCxnSpPr>
        <p:spPr>
          <a:xfrm flipV="1">
            <a:off x="9543678" y="1456875"/>
            <a:ext cx="510896" cy="3201"/>
          </a:xfrm>
          <a:prstGeom prst="straightConnector1">
            <a:avLst/>
          </a:prstGeom>
          <a:noFill/>
          <a:ln w="38100" cap="flat" cmpd="sng" algn="ctr">
            <a:solidFill>
              <a:srgbClr val="7A7A7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7" name="Retângulo: Cantos Arredondados 56">
            <a:extLst>
              <a:ext uri="{FF2B5EF4-FFF2-40B4-BE49-F238E27FC236}">
                <a16:creationId xmlns:a16="http://schemas.microsoft.com/office/drawing/2014/main" id="{C3B8CB86-8FFA-796A-E9DB-B20F474E7D62}"/>
              </a:ext>
            </a:extLst>
          </p:cNvPr>
          <p:cNvSpPr/>
          <p:nvPr/>
        </p:nvSpPr>
        <p:spPr>
          <a:xfrm>
            <a:off x="10112666" y="2262754"/>
            <a:ext cx="1440000" cy="106054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Critérios de saída bem definidos</a:t>
            </a: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tângulo: Cantos Arredondados 60">
            <a:extLst>
              <a:ext uri="{FF2B5EF4-FFF2-40B4-BE49-F238E27FC236}">
                <a16:creationId xmlns:a16="http://schemas.microsoft.com/office/drawing/2014/main" id="{59686DE0-6C1C-1E84-D1D4-83AA865279FF}"/>
              </a:ext>
            </a:extLst>
          </p:cNvPr>
          <p:cNvSpPr/>
          <p:nvPr/>
        </p:nvSpPr>
        <p:spPr>
          <a:xfrm>
            <a:off x="410288" y="6447215"/>
            <a:ext cx="11084286" cy="327992"/>
          </a:xfrm>
          <a:prstGeom prst="roundRect">
            <a:avLst/>
          </a:prstGeom>
          <a:solidFill>
            <a:srgbClr val="A5A5A5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Bolsa Família</a:t>
            </a:r>
          </a:p>
        </p:txBody>
      </p:sp>
      <p:sp>
        <p:nvSpPr>
          <p:cNvPr id="62" name="Retângulo: Cantos Arredondados 61">
            <a:extLst>
              <a:ext uri="{FF2B5EF4-FFF2-40B4-BE49-F238E27FC236}">
                <a16:creationId xmlns:a16="http://schemas.microsoft.com/office/drawing/2014/main" id="{99D3B9AE-2A84-C089-F844-E180DB4F2CD9}"/>
              </a:ext>
            </a:extLst>
          </p:cNvPr>
          <p:cNvSpPr/>
          <p:nvPr/>
        </p:nvSpPr>
        <p:spPr>
          <a:xfrm>
            <a:off x="3769359" y="6108653"/>
            <a:ext cx="6140107" cy="270584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Incentivo de participação e monitoramento</a:t>
            </a:r>
          </a:p>
        </p:txBody>
      </p:sp>
      <p:sp>
        <p:nvSpPr>
          <p:cNvPr id="63" name="Retângulo: Cantos Arredondados 62">
            <a:extLst>
              <a:ext uri="{FF2B5EF4-FFF2-40B4-BE49-F238E27FC236}">
                <a16:creationId xmlns:a16="http://schemas.microsoft.com/office/drawing/2014/main" id="{0EF90E94-EFC1-993C-6765-7E8A3F0E3091}"/>
              </a:ext>
            </a:extLst>
          </p:cNvPr>
          <p:cNvSpPr/>
          <p:nvPr/>
        </p:nvSpPr>
        <p:spPr>
          <a:xfrm>
            <a:off x="10078721" y="6108653"/>
            <a:ext cx="1440000" cy="270584"/>
          </a:xfrm>
          <a:prstGeom prst="roundRect">
            <a:avLst/>
          </a:prstGeom>
          <a:solidFill>
            <a:srgbClr val="C0000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Prêmio</a:t>
            </a:r>
          </a:p>
        </p:txBody>
      </p:sp>
      <p:sp>
        <p:nvSpPr>
          <p:cNvPr id="64" name="Google Shape;103;p14">
            <a:extLst>
              <a:ext uri="{FF2B5EF4-FFF2-40B4-BE49-F238E27FC236}">
                <a16:creationId xmlns:a16="http://schemas.microsoft.com/office/drawing/2014/main" id="{BF5CAA11-C9B7-D444-D7D1-A551DFAE70A3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149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48" grpId="0" animBg="1"/>
      <p:bldP spid="52" grpId="0" animBg="1"/>
      <p:bldP spid="53" grpId="0" animBg="1"/>
      <p:bldP spid="54" grpId="0" animBg="1"/>
      <p:bldP spid="55" grpId="0" animBg="1"/>
      <p:bldP spid="57" grpId="0" animBg="1"/>
      <p:bldP spid="61" grpId="0" animBg="1"/>
      <p:bldP spid="62" grpId="0" animBg="1"/>
      <p:bldP spid="6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398B5-02D3-701C-CB65-074991614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85F1D6F6-37EE-20F0-2FBE-59AE0FBADA2C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30DC3D80-DC8F-87F3-F509-A26FEB5AF318}"/>
              </a:ext>
            </a:extLst>
          </p:cNvPr>
          <p:cNvSpPr/>
          <p:nvPr/>
        </p:nvSpPr>
        <p:spPr>
          <a:xfrm>
            <a:off x="1499016" y="1060084"/>
            <a:ext cx="9578715" cy="95937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ALTERNATIVA A:</a:t>
            </a:r>
          </a:p>
          <a:p>
            <a:pPr algn="ctr"/>
            <a:r>
              <a:rPr lang="pt-BR" dirty="0"/>
              <a:t>	Um mentor único de todo o plano familiar, apoiado por um agente local. </a:t>
            </a:r>
          </a:p>
        </p:txBody>
      </p:sp>
      <p:pic>
        <p:nvPicPr>
          <p:cNvPr id="10" name="Gráfico 9" descr="Gráfico de decisão com preenchimento sólido">
            <a:extLst>
              <a:ext uri="{FF2B5EF4-FFF2-40B4-BE49-F238E27FC236}">
                <a16:creationId xmlns:a16="http://schemas.microsoft.com/office/drawing/2014/main" id="{5F7F0A74-1830-3A55-97F9-DF442BDED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24000" y="1082569"/>
            <a:ext cx="914400" cy="9144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9DCB3FEE-8B46-310D-30F5-ED7C7C52549C}"/>
              </a:ext>
            </a:extLst>
          </p:cNvPr>
          <p:cNvSpPr/>
          <p:nvPr/>
        </p:nvSpPr>
        <p:spPr>
          <a:xfrm>
            <a:off x="8199619" y="3207894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Mentor para o plano familiar de autonomia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Desenvolvem e acompanham o plano de cada família (em todas as dimensões) por 24 meses até a graduação da pobreza.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D674EF9-9282-C6BA-6FE0-125A335A5A68}"/>
              </a:ext>
            </a:extLst>
          </p:cNvPr>
          <p:cNvSpPr/>
          <p:nvPr/>
        </p:nvSpPr>
        <p:spPr>
          <a:xfrm>
            <a:off x="1759717" y="3382066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Agente de desenvolvimento 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Agente regional que i</a:t>
            </a:r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dentifica e articula oportunidades localmente, orientando e apoiando os mentores no que tange a inclusão produtiva.</a:t>
            </a:r>
            <a:endParaRPr lang="pt-BR" dirty="0">
              <a:solidFill>
                <a:schemeClr val="bg2"/>
              </a:solidFill>
            </a:endParaRPr>
          </a:p>
        </p:txBody>
      </p:sp>
      <p:pic>
        <p:nvPicPr>
          <p:cNvPr id="9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FB610F00-0D91-7059-EE8B-A1323C76C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68" y="2550797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E8F0AD2A-C30E-FE7E-80F3-339367DAA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3725" y="2437993"/>
            <a:ext cx="769900" cy="7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8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6FDCE-80BC-249F-80E7-10D682744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7D004136-3C76-63E4-2C0C-F155E5F7B4A6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05AD24C3-90FB-E290-7A7A-AB19B1CB0A00}"/>
              </a:ext>
            </a:extLst>
          </p:cNvPr>
          <p:cNvSpPr/>
          <p:nvPr/>
        </p:nvSpPr>
        <p:spPr>
          <a:xfrm>
            <a:off x="1499016" y="1060084"/>
            <a:ext cx="9578715" cy="9593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ALTERNATIVA B:</a:t>
            </a:r>
          </a:p>
          <a:p>
            <a:pPr algn="ctr"/>
            <a:r>
              <a:rPr lang="pt-BR" dirty="0"/>
              <a:t>	A definição de um mentor exclusivo para fazer e acompanhar o plano de geração de renda da família.</a:t>
            </a:r>
          </a:p>
        </p:txBody>
      </p:sp>
      <p:pic>
        <p:nvPicPr>
          <p:cNvPr id="10" name="Gráfico 9" descr="Gráfico de decisão com preenchimento sólido">
            <a:extLst>
              <a:ext uri="{FF2B5EF4-FFF2-40B4-BE49-F238E27FC236}">
                <a16:creationId xmlns:a16="http://schemas.microsoft.com/office/drawing/2014/main" id="{AC1AAFE8-E99A-25D1-971C-0D3DD8DFC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24000" y="1082569"/>
            <a:ext cx="914400" cy="9144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9A9A535-F5FE-403B-33EE-1F143DF6CAA3}"/>
              </a:ext>
            </a:extLst>
          </p:cNvPr>
          <p:cNvSpPr/>
          <p:nvPr/>
        </p:nvSpPr>
        <p:spPr>
          <a:xfrm>
            <a:off x="5016707" y="3480037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Mentor exclusivo do plano de geração de renda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Desenvolve e acompanha o plano de geração de renda de cada família por 24 meses, até a inclusão produtiva ser bem sucedida.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DE18583-1A5F-39EF-90D7-15A9CFDFC819}"/>
              </a:ext>
            </a:extLst>
          </p:cNvPr>
          <p:cNvSpPr/>
          <p:nvPr/>
        </p:nvSpPr>
        <p:spPr>
          <a:xfrm>
            <a:off x="8199619" y="3207894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Mentor para o plano familiar de autonomia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Desenvolvem e acompanham o plano de cada família por 24 meses até a graduação da pobreza, com foco nas outras dimensões.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12E2BE4-B188-0F15-3FF6-9889B72C1137}"/>
              </a:ext>
            </a:extLst>
          </p:cNvPr>
          <p:cNvSpPr/>
          <p:nvPr/>
        </p:nvSpPr>
        <p:spPr>
          <a:xfrm>
            <a:off x="1759717" y="3207893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Agente de desenvolvimento 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Agente regional que i</a:t>
            </a:r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dentifica e articula oportunidades localmente, orientando os mentores sobre a disponibilidade local.</a:t>
            </a:r>
            <a:endParaRPr lang="pt-BR" dirty="0">
              <a:solidFill>
                <a:schemeClr val="bg2"/>
              </a:solidFill>
            </a:endParaRPr>
          </a:p>
        </p:txBody>
      </p:sp>
      <p:pic>
        <p:nvPicPr>
          <p:cNvPr id="9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092834BC-5A30-5E4D-7ED4-C1B899D98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68" y="2550797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EE385C78-8DD0-7F65-45CA-95D5123DE9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3725" y="2437993"/>
            <a:ext cx="769900" cy="769900"/>
          </a:xfrm>
          <a:prstGeom prst="rect">
            <a:avLst/>
          </a:prstGeom>
        </p:spPr>
      </p:pic>
      <p:pic>
        <p:nvPicPr>
          <p:cNvPr id="1026" name="Picture 2" descr="Advice - Free communications icons">
            <a:extLst>
              <a:ext uri="{FF2B5EF4-FFF2-40B4-BE49-F238E27FC236}">
                <a16:creationId xmlns:a16="http://schemas.microsoft.com/office/drawing/2014/main" id="{C1494F4A-C131-BFD1-6C7D-EF083C71F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520" y="2437993"/>
            <a:ext cx="904407" cy="9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3965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BC8A9-9DFE-8A94-C917-5671A1B94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9C454D02-8A67-1104-E26E-E8BA198EDE57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731574DB-AF36-CCD9-41A2-3571E989D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333657"/>
              </p:ext>
            </p:extLst>
          </p:nvPr>
        </p:nvGraphicFramePr>
        <p:xfrm>
          <a:off x="1255049" y="1074715"/>
          <a:ext cx="8323273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323273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Escopo do mentor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59ADD6D7-36EC-F057-E9BE-29613B2F4422}"/>
              </a:ext>
            </a:extLst>
          </p:cNvPr>
          <p:cNvSpPr txBox="1"/>
          <p:nvPr/>
        </p:nvSpPr>
        <p:spPr>
          <a:xfrm>
            <a:off x="1255049" y="1707666"/>
            <a:ext cx="107598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com a família a assinatura do termo de adesão e compromisso;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e realizar a visita domiciliar para construção do plano;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Aplicar a metodologia para criação do plano familiar (</a:t>
            </a:r>
            <a:r>
              <a:rPr lang="pt-B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</a:t>
            </a: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tabuleiro, jogos, dinâmicas);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Acompanhar a evolução do plano e realizar ajustes ou orientações quando necessário de forma a que a família alcance suas metas;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e realizar o acompanhamento coletivo;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Aplicar as ferramentas de acompanhamento individual e coletivo;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 todas as atividades individuais e coletivas com as </a:t>
            </a:r>
          </a:p>
          <a:p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famílias no sistema de monitoramento</a:t>
            </a:r>
          </a:p>
          <a:p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7FD68E1-783A-864E-2926-ECAA80C2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877865"/>
            <a:ext cx="769900" cy="769900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CD47452A-0050-5BD9-B6C6-852C24DC316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8" name="Gráfico 7" descr="Gráfico de decisão com preenchimento sólido">
            <a:extLst>
              <a:ext uri="{FF2B5EF4-FFF2-40B4-BE49-F238E27FC236}">
                <a16:creationId xmlns:a16="http://schemas.microsoft.com/office/drawing/2014/main" id="{48596D7C-A6DE-701B-B0FC-8758DAB63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10194"/>
      </p:ext>
    </p:extLst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01F1A-B3BD-D1EB-CAB0-46D584682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77B1F6A9-7410-03BF-E16B-4FFAB340AB50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F9632623-A480-547A-6992-BA05CE4F5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53959"/>
              </p:ext>
            </p:extLst>
          </p:nvPr>
        </p:nvGraphicFramePr>
        <p:xfrm>
          <a:off x="1185500" y="1162574"/>
          <a:ext cx="3667736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667736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do mentor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3A85E036-7ED4-3D48-40FE-947EED90A78D}"/>
              </a:ext>
            </a:extLst>
          </p:cNvPr>
          <p:cNvSpPr txBox="1"/>
          <p:nvPr/>
        </p:nvSpPr>
        <p:spPr>
          <a:xfrm>
            <a:off x="1185500" y="1795525"/>
            <a:ext cx="1075985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Crença de que a superação da pobreza é possível;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Praticar uma comunicação clara e empática, respeitando e mantendo o sigilo das famílias;</a:t>
            </a:r>
          </a:p>
          <a:p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Acolher e ser acolhido pela família de forma a formar um vínculo de confiança que permita o diagnóstico das potências e desafios produtivos da família;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ciente previamente de todos os serviços públicos e privados disponíveis no território e conhecer em detalhes cada etapa (passo a passo) de cada trilha produtiva do território em questão;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em conexão com o agente de desenvolvimento do território de forma a se manter atualizado das oportunidades locais;</a:t>
            </a:r>
          </a:p>
          <a:p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2BA794F-7F06-9DE4-6790-3A08B179E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877865"/>
            <a:ext cx="769900" cy="769900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046429B1-6494-FE18-FC6E-3E1A281A87E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9" name="Gráfico 8" descr="Gráfico de decisão com preenchimento sólido">
            <a:extLst>
              <a:ext uri="{FF2B5EF4-FFF2-40B4-BE49-F238E27FC236}">
                <a16:creationId xmlns:a16="http://schemas.microsoft.com/office/drawing/2014/main" id="{C76D7B3D-E43C-180C-39EA-D2CE91233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91005"/>
      </p:ext>
    </p:extLst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C0CD3-65FA-8494-FB46-BE0C89B85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D9BC71FA-E6BA-8201-8C93-FA90C5038352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B0986DE1-A0FF-F1C7-FBD4-5EAA46CF5C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425939"/>
              </p:ext>
            </p:extLst>
          </p:nvPr>
        </p:nvGraphicFramePr>
        <p:xfrm>
          <a:off x="1185500" y="1162574"/>
          <a:ext cx="3667736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667736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do mentor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C17AC64D-4574-1C9D-9103-FD29A05D2C2A}"/>
              </a:ext>
            </a:extLst>
          </p:cNvPr>
          <p:cNvSpPr txBox="1"/>
          <p:nvPr/>
        </p:nvSpPr>
        <p:spPr>
          <a:xfrm>
            <a:off x="1185500" y="1795525"/>
            <a:ext cx="1023700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planejar e executar uma visita domiciliar e um plano familiar progressivo e faseado para cada dimensão da graduação, à luz do diagnóstico específico da família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 ensino médio completo;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Crença de que a superação da pobreza é possível;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Praticar uma comunicação clara e empática, respeitando o sigilo das famílias;</a:t>
            </a:r>
          </a:p>
          <a:p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Acolher e ser acolhido pela família de forma a formar um vínculo de confiança que permita o diagnóstico das potências e desafios produtivos da família;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ciente previamente de todos os serviços públicos e privados disponíveis no território e conhecer em detalhes cada etapa (passo a passo) de cada trilha produtiva do território em questão;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em conexão com o agente de desenvolvimento do território de forma a se manter atualizado das oportunidades locais;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planejar e executar uma visita domiciliar e um plano familiar progressivo e faseado para cada dimensão da graduação, à luz do diagnóstico específico da família;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6C54A8F-EFC0-D6BD-E80D-5F33AF7BB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877865"/>
            <a:ext cx="769900" cy="769900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F925529D-9504-B2D3-FA95-02C45F36532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9" name="Gráfico 8" descr="Gráfico de decisão com preenchimento sólido">
            <a:extLst>
              <a:ext uri="{FF2B5EF4-FFF2-40B4-BE49-F238E27FC236}">
                <a16:creationId xmlns:a16="http://schemas.microsoft.com/office/drawing/2014/main" id="{1DF10231-64DE-875E-102E-686BD28CB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27555"/>
      </p:ext>
    </p:extLst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C268A-A311-9C11-4128-AE26140CF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A103EC5D-4ADD-41EE-033D-396970DB22C0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A5DD5C0-AA06-1CFA-A19A-F6485D059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768055"/>
              </p:ext>
            </p:extLst>
          </p:nvPr>
        </p:nvGraphicFramePr>
        <p:xfrm>
          <a:off x="1192239" y="1196029"/>
          <a:ext cx="3667736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667736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do mentor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05F05A08-1628-8D9F-C10D-F56397AD13B0}"/>
              </a:ext>
            </a:extLst>
          </p:cNvPr>
          <p:cNvSpPr txBox="1"/>
          <p:nvPr/>
        </p:nvSpPr>
        <p:spPr>
          <a:xfrm>
            <a:off x="1192239" y="1828980"/>
            <a:ext cx="107598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Acompanhar e medir continuamente a evolução da família, fazer ajustes e orientação personalizada se necessário;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Compartilhar casos e experiências com os outros mentores de forma a partilhar práticas;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planejar e executar um encontro coletivo de famílias;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em conexão com o agente de desenvolvimento do território de forma a se manter atualizado das oportunidades locais;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planejar e executar uma visita domiciliar e um plano familiar progressivo e faseado para cada dimensão da graduação, à luz do diagnóstico específico da família;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9DE2F6A-A421-48C4-C32C-D86183BBD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877865"/>
            <a:ext cx="769900" cy="769900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97C8DDB-54C5-74F3-B551-64C4D34912EB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9" name="Gráfico 8" descr="Gráfico de decisão com preenchimento sólido">
            <a:extLst>
              <a:ext uri="{FF2B5EF4-FFF2-40B4-BE49-F238E27FC236}">
                <a16:creationId xmlns:a16="http://schemas.microsoft.com/office/drawing/2014/main" id="{444C2D8F-FB4B-2831-E939-1D77420C12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05625"/>
      </p:ext>
    </p:extLst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ED836-495D-EF57-D131-0BD47FBAB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4E30495D-0A94-2CA9-439C-63AE5BF3CE58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3B197D3-35B6-9406-A8CA-6107F4E20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873148"/>
              </p:ext>
            </p:extLst>
          </p:nvPr>
        </p:nvGraphicFramePr>
        <p:xfrm>
          <a:off x="1186777" y="1177623"/>
          <a:ext cx="3330673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30673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Viabilização do mentor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89E2BA9E-BDC5-237C-DA16-3A254E558947}"/>
              </a:ext>
            </a:extLst>
          </p:cNvPr>
          <p:cNvSpPr txBox="1"/>
          <p:nvPr/>
        </p:nvSpPr>
        <p:spPr>
          <a:xfrm>
            <a:off x="1186777" y="1810574"/>
            <a:ext cx="9771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1 -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Agentes do PAIF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(Serviço de Proteção e Atendimento Integral à Família)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 já existentes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desde que seja promovida sua capacitação, orientação e gratificação (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Atenção para que essa execução é municipal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);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2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Contratação, pela secretaria responsável pelo trabalho, de organizações sociais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responsáveis pelos mentores. </a:t>
            </a:r>
            <a:r>
              <a:rPr lang="pt-BR" dirty="0" err="1">
                <a:latin typeface="Verdana" panose="020B0604030504040204" pitchFamily="34" charset="0"/>
                <a:ea typeface="Verdana" panose="020B0604030504040204" pitchFamily="34" charset="0"/>
              </a:rPr>
              <a:t>Osc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será responsável pela capacitação e orientação. Importante a articulação com o SUAS;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3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Criação de concurso público estadual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(constar no descritivo da atribuição do cargo a atuação como agente de desenvolvimento social, contribuindo para diminuição de barreiras);</a:t>
            </a:r>
          </a:p>
          <a:p>
            <a:pPr algn="just"/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4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Agentes comunitários de saúde já existentes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no território desde que seja promovida sua capacitação, orientação e gratificação. Necessidade de ajuste de escopo. (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Atenção para que essa execução é municipal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);</a:t>
            </a: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5C862C38-B50F-4B0B-7B40-9829F6A8D408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8" name="Gráfico 7" descr="Gráfico de decisão com preenchimento sólido">
            <a:extLst>
              <a:ext uri="{FF2B5EF4-FFF2-40B4-BE49-F238E27FC236}">
                <a16:creationId xmlns:a16="http://schemas.microsoft.com/office/drawing/2014/main" id="{1D2BAE33-C2C9-DF31-9B08-8C68858A5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1964296-971A-0E18-B5B3-E6344E4D53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600" y="877865"/>
            <a:ext cx="769900" cy="7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40378"/>
      </p:ext>
    </p:extLst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22E90-328B-F972-5695-4405875A6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6CFF0DAF-41F6-5C6E-A5FA-6E1077C32653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174BD3D-3750-D5AB-5384-0D7DDF7CA04C}"/>
              </a:ext>
            </a:extLst>
          </p:cNvPr>
          <p:cNvSpPr txBox="1"/>
          <p:nvPr/>
        </p:nvSpPr>
        <p:spPr>
          <a:xfrm>
            <a:off x="1432142" y="2053835"/>
            <a:ext cx="85372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Realizar diagnóstico econômico do território;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Mapear as oportunidades profissionais aderentes à vocação do território;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Realizar parcerias com instituições locais para oferta de oportunidades de trabalho como RH de empresas, mutirão de currículo ou de empregabilidade, feiras, distribuidores de produtos, </a:t>
            </a:r>
            <a:r>
              <a:rPr lang="pt-B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</a:t>
            </a: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Promover oficinas e eventos de empregabilidade;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Estar em contato e fortalecer o trabalho do mentor na geração de renda.</a:t>
            </a:r>
          </a:p>
          <a:p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14CB5CA3-4837-9712-FFDD-E94A6D2DB01D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8" name="Gráfico 7" descr="Gráfico de decisão com preenchimento sólido">
            <a:extLst>
              <a:ext uri="{FF2B5EF4-FFF2-40B4-BE49-F238E27FC236}">
                <a16:creationId xmlns:a16="http://schemas.microsoft.com/office/drawing/2014/main" id="{98993028-1582-A71E-9269-89BEE2E92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pic>
        <p:nvPicPr>
          <p:cNvPr id="9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6A77520D-69E6-762B-973A-58A7F8392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2830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1F721A98-DA2A-580D-0F2B-141032B269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926661"/>
              </p:ext>
            </p:extLst>
          </p:nvPr>
        </p:nvGraphicFramePr>
        <p:xfrm>
          <a:off x="1351471" y="1287040"/>
          <a:ext cx="7837500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837500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Escopo do agente de desenvolvimento econômico do território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6378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A1F0B-8AF9-D525-FC92-FCC44DEDC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1CAA0AC7-E7C1-3A26-67E7-6E453531EDDE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4262ABA-7A6F-415F-BF32-C49A772EEB61}"/>
              </a:ext>
            </a:extLst>
          </p:cNvPr>
          <p:cNvSpPr txBox="1"/>
          <p:nvPr/>
        </p:nvSpPr>
        <p:spPr>
          <a:xfrm>
            <a:off x="1351471" y="2046398"/>
            <a:ext cx="78375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Conduzir um diagnóstico da vocação econômica do território;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se comunicar, realizar e manter parcerias com os empresários locais;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se comunicar e engajar pessoas e famílias em busca de oportunidade em oficinas de emprego;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orientar mentores e famílias para o alcance da autonomia produtiva.</a:t>
            </a:r>
          </a:p>
          <a:p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31F38CF5-CE31-8E48-2B00-86949E5F72F0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8" name="Gráfico 7" descr="Gráfico de decisão com preenchimento sólido">
            <a:extLst>
              <a:ext uri="{FF2B5EF4-FFF2-40B4-BE49-F238E27FC236}">
                <a16:creationId xmlns:a16="http://schemas.microsoft.com/office/drawing/2014/main" id="{CFA06D27-5F04-A988-D921-A28703DFF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43406090-F5C3-A847-078A-43CEBE579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481620"/>
              </p:ext>
            </p:extLst>
          </p:nvPr>
        </p:nvGraphicFramePr>
        <p:xfrm>
          <a:off x="1351471" y="1287040"/>
          <a:ext cx="7837500" cy="9450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837500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do agente de desenvolvimento econômico do território</a:t>
                      </a:r>
                    </a:p>
                    <a:p>
                      <a:endParaRPr lang="pt-BR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pic>
        <p:nvPicPr>
          <p:cNvPr id="11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081B6442-60DF-4674-B751-7ABAC1D6D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2830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7819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556971B8-5090-191D-BD80-8E7EA1DEE9A6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93605C04-39AB-6DC0-2386-07FEABDA560B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3C5BB317-8910-AA42-48D5-6F07F2EA2F3F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4555A892-3A8E-369F-FFA9-43296EE16327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5C1D7507-CBDF-BF28-C144-0D9CE8565883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4F38C2D8-5110-5821-C358-813E01006203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D0A0867E-F861-8239-A30C-11F3C6752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0C98B843-C44B-ED50-5736-60E83AC4B6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BC6176C2-9960-4BA9-50F1-C5AB98D09A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F81D795F-A976-7090-A0FB-A94239DE36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DC93EB4A-6546-C54D-1EA3-91F28421027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0BEC46CD-9270-28B8-B0EE-13851A35F0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3DC69C9A-BFD8-43EA-8BD6-ED6D29DAC8E0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 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36F1A7C-3020-1720-572F-D292B861E4BD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C471CBF-2E3C-496C-EBCF-8A7BD55020B7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6754A07-1A8C-6BB1-98CE-08906F48DADC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4B9BDD2-6294-FBB0-F938-569BFCD40B4A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2B24E228-E3E3-3B9C-02A2-6285E84975A9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3D8E43D-085D-CC18-3F85-747A10351DB7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CDCE54E9-DB9B-F90E-2121-051AA41CA22A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30823"/>
      </p:ext>
    </p:extLst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D67E9-A2B4-B4D4-0BBA-1775A3E4A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CBDAD7E0-CA95-B205-324A-31D41243452D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8A180E9-0840-9B2F-F9E9-0EB1ADC8305F}"/>
              </a:ext>
            </a:extLst>
          </p:cNvPr>
          <p:cNvSpPr txBox="1"/>
          <p:nvPr/>
        </p:nvSpPr>
        <p:spPr>
          <a:xfrm>
            <a:off x="1351471" y="2232111"/>
            <a:ext cx="78674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1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Contratação, pela secretaria responsável pelo trabalho, de uma organização social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responsável pelos agentes de territórios. </a:t>
            </a:r>
            <a:r>
              <a:rPr lang="pt-BR" dirty="0" err="1">
                <a:latin typeface="Verdana" panose="020B0604030504040204" pitchFamily="34" charset="0"/>
                <a:ea typeface="Verdana" panose="020B0604030504040204" pitchFamily="34" charset="0"/>
              </a:rPr>
              <a:t>Osc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será responsável pela capacitação e orientação. Importante a articulação com a secretaria de  trabalho e desenvolvimento econômico;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2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Realização de parceria com o SEBRAE. 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259414A7-1B40-70C4-1E85-FED8FA8EFAEF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8" name="Gráfico 7" descr="Gráfico de decisão com preenchimento sólido">
            <a:extLst>
              <a:ext uri="{FF2B5EF4-FFF2-40B4-BE49-F238E27FC236}">
                <a16:creationId xmlns:a16="http://schemas.microsoft.com/office/drawing/2014/main" id="{7DBC8A3F-1D66-3A86-26B3-53A0E78E4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1DDD66B9-C47F-A8B9-CE12-6152186D2F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152394"/>
              </p:ext>
            </p:extLst>
          </p:nvPr>
        </p:nvGraphicFramePr>
        <p:xfrm>
          <a:off x="1351471" y="1287040"/>
          <a:ext cx="7837500" cy="9450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837500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Possibilidades operacionais de viabilizar o agente de desenvolvimento econômico do território</a:t>
                      </a:r>
                    </a:p>
                    <a:p>
                      <a:endParaRPr lang="pt-BR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pic>
        <p:nvPicPr>
          <p:cNvPr id="11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B5E235F2-5DBD-5D20-7421-11AD04FB6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2830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9488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0833F-B990-17C0-0399-9DF64B452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8DB3DA59-DA59-E5ED-A48F-19B1F31A8D78}"/>
              </a:ext>
            </a:extLst>
          </p:cNvPr>
          <p:cNvSpPr txBox="1">
            <a:spLocks/>
          </p:cNvSpPr>
          <p:nvPr/>
        </p:nvSpPr>
        <p:spPr>
          <a:xfrm>
            <a:off x="415600" y="296484"/>
            <a:ext cx="11360800" cy="76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733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Plano familiar de autonomia: </a:t>
            </a:r>
            <a:r>
              <a:rPr lang="pt-BR" sz="2700" b="0" dirty="0">
                <a:solidFill>
                  <a:schemeClr val="dk1"/>
                </a:solidFill>
                <a:latin typeface="Verdana"/>
                <a:ea typeface="Verdana"/>
                <a:cs typeface="+mn-cs"/>
                <a:sym typeface="Verdana"/>
              </a:rPr>
              <a:t>quem faz?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69461653-2A80-8BFF-4F4B-C50664B76770}"/>
              </a:ext>
            </a:extLst>
          </p:cNvPr>
          <p:cNvSpPr/>
          <p:nvPr/>
        </p:nvSpPr>
        <p:spPr>
          <a:xfrm>
            <a:off x="1499016" y="1060084"/>
            <a:ext cx="9578715" cy="9593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ALTERNATIVA B:</a:t>
            </a:r>
          </a:p>
          <a:p>
            <a:pPr algn="ctr"/>
            <a:r>
              <a:rPr lang="pt-BR" dirty="0"/>
              <a:t>	A definição de um mentor exclusivo para fazer e acompanhar o plano de geração de renda da família.</a:t>
            </a:r>
          </a:p>
        </p:txBody>
      </p:sp>
      <p:pic>
        <p:nvPicPr>
          <p:cNvPr id="10" name="Gráfico 9" descr="Gráfico de decisão com preenchimento sólido">
            <a:extLst>
              <a:ext uri="{FF2B5EF4-FFF2-40B4-BE49-F238E27FC236}">
                <a16:creationId xmlns:a16="http://schemas.microsoft.com/office/drawing/2014/main" id="{C5AB0420-A996-8035-353B-E51B07B6C2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24000" y="1082569"/>
            <a:ext cx="914400" cy="9144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71A93DA-DFE1-9648-A825-76ADC8A2F507}"/>
              </a:ext>
            </a:extLst>
          </p:cNvPr>
          <p:cNvSpPr/>
          <p:nvPr/>
        </p:nvSpPr>
        <p:spPr>
          <a:xfrm>
            <a:off x="5016707" y="3480037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Mentor exclusivo do plano de geração de renda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Desenvolve e acompanha o plano de geração de renda de cada família por 24 meses, até a inclusão produtiva ser bem sucedida.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11707F-3E63-AC91-52F6-3611E39DF65E}"/>
              </a:ext>
            </a:extLst>
          </p:cNvPr>
          <p:cNvSpPr/>
          <p:nvPr/>
        </p:nvSpPr>
        <p:spPr>
          <a:xfrm>
            <a:off x="8199619" y="3207894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Mentor para o plano familiar de autonomia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Desenvolvem e acompanham o plano de cada família por 24 meses até a graduação da pobreza, com foco nas outras dimensões.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D4B3A6F-4E14-7C9D-18D9-9B3CAB05022D}"/>
              </a:ext>
            </a:extLst>
          </p:cNvPr>
          <p:cNvSpPr/>
          <p:nvPr/>
        </p:nvSpPr>
        <p:spPr>
          <a:xfrm>
            <a:off x="1759717" y="3207893"/>
            <a:ext cx="2878112" cy="3057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2"/>
                </a:solidFill>
              </a:rPr>
              <a:t>Agente de desenvolvimento </a:t>
            </a:r>
          </a:p>
          <a:p>
            <a:pPr algn="ctr"/>
            <a:endParaRPr lang="pt-BR" dirty="0">
              <a:solidFill>
                <a:schemeClr val="bg2"/>
              </a:solidFill>
            </a:endParaRPr>
          </a:p>
          <a:p>
            <a:pPr algn="ctr"/>
            <a:r>
              <a:rPr lang="pt-BR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Agente regional que i</a:t>
            </a:r>
            <a:r>
              <a:rPr lang="pt-BR" sz="18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dentifica e articula oportunidades localmente, orientando os mentores sobre a disponibilidade local.</a:t>
            </a:r>
            <a:endParaRPr lang="pt-BR" dirty="0">
              <a:solidFill>
                <a:schemeClr val="bg2"/>
              </a:solidFill>
            </a:endParaRPr>
          </a:p>
        </p:txBody>
      </p:sp>
      <p:pic>
        <p:nvPicPr>
          <p:cNvPr id="9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13E56554-1E20-B708-D411-840BDF11E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68" y="2550797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3A33DA64-23F5-FAB3-E684-CBD3B9CE9B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3725" y="2437993"/>
            <a:ext cx="769900" cy="769900"/>
          </a:xfrm>
          <a:prstGeom prst="rect">
            <a:avLst/>
          </a:prstGeom>
        </p:spPr>
      </p:pic>
      <p:pic>
        <p:nvPicPr>
          <p:cNvPr id="1026" name="Picture 2" descr="Advice - Free communications icons">
            <a:extLst>
              <a:ext uri="{FF2B5EF4-FFF2-40B4-BE49-F238E27FC236}">
                <a16:creationId xmlns:a16="http://schemas.microsoft.com/office/drawing/2014/main" id="{791D6391-8033-2F57-C5DE-9EA0F879B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520" y="2437993"/>
            <a:ext cx="904407" cy="9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16415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C46EE-C105-D1B0-35E6-ED104C8CB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0479F46E-C39D-D596-1B35-3C4A9F5C2F9E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040FC248-4A66-8B53-4DC2-21D451838631}"/>
              </a:ext>
            </a:extLst>
          </p:cNvPr>
          <p:cNvGraphicFramePr>
            <a:graphicFrameLocks noGrp="1"/>
          </p:cNvGraphicFramePr>
          <p:nvPr/>
        </p:nvGraphicFramePr>
        <p:xfrm>
          <a:off x="1445310" y="972250"/>
          <a:ext cx="7325027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25027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Escopo de um mentor exclusivo para realizar o plano de geração de renda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919D30B4-227F-2F42-674B-A4ED3788D7DE}"/>
              </a:ext>
            </a:extLst>
          </p:cNvPr>
          <p:cNvSpPr txBox="1"/>
          <p:nvPr/>
        </p:nvSpPr>
        <p:spPr>
          <a:xfrm>
            <a:off x="1445309" y="1755101"/>
            <a:ext cx="105318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Realizar um diagnóstico sobre as causas para a falta de inclusão produtiva da família, e desenvolver um plano para geração de renda e inclusão produtiva de acordo com a situação;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Motivar o engajamento das famílias para atingirem e realizarem as atividades previstas no plano.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Reforçar e praticar os aprendizados nas formações sobre gestão financeiro e/ou gestão de negócios durante os encontros e contato com as famílias.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Apoiar a resolução de problemas enfrentados na atividade produtiva, encontrando novas estratégias, e adequando o plano com as correções de rotas necessárias.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Conhecer as oportunidades e serviços produtivos disponíveis localmente, e identificar demandas das famílias por oportunidades e serviços que não estão disponíveis ainda.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Encaminhar as famílias para oportunidades e serviços produtivos que são necessários para cada caso.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Levar demandas por oportunidades e serviços para o Agente de Desenvolvimento.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comunicar com outro mentor para discutir casos específicos, a fim de articular o plano de geração de renda com o plano familiar de autonomia.</a:t>
            </a:r>
          </a:p>
          <a:p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2" descr="Advice - Free communications icons">
            <a:extLst>
              <a:ext uri="{FF2B5EF4-FFF2-40B4-BE49-F238E27FC236}">
                <a16:creationId xmlns:a16="http://schemas.microsoft.com/office/drawing/2014/main" id="{0618B832-8BF0-37AA-EB27-F2A7C62C4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4" y="954422"/>
            <a:ext cx="904407" cy="9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F5DEE64B-C2B3-881D-A65F-1A628B0AE362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9" name="Gráfico 8" descr="Gráfico de decisão com preenchimento sólido">
            <a:extLst>
              <a:ext uri="{FF2B5EF4-FFF2-40B4-BE49-F238E27FC236}">
                <a16:creationId xmlns:a16="http://schemas.microsoft.com/office/drawing/2014/main" id="{D5D48155-564E-24B4-F3E7-1A7FFC8ED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256106"/>
      </p:ext>
    </p:extLst>
  </p:cSld>
  <p:clrMapOvr>
    <a:masterClrMapping/>
  </p:clrMapOvr>
  <p:transition spd="slow">
    <p:push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5F0CD-5DD5-3259-FD31-7380C28CE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F184D328-C1A9-90B3-8B28-BF7F49F248EF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393E543D-C6A3-5804-3CB4-40A67A8417FB}"/>
              </a:ext>
            </a:extLst>
          </p:cNvPr>
          <p:cNvGraphicFramePr>
            <a:graphicFrameLocks noGrp="1"/>
          </p:cNvGraphicFramePr>
          <p:nvPr/>
        </p:nvGraphicFramePr>
        <p:xfrm>
          <a:off x="1351471" y="1287040"/>
          <a:ext cx="8811860" cy="9450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811860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para um mentor exclusivo para realizar o plano de geração de renda</a:t>
                      </a:r>
                    </a:p>
                    <a:p>
                      <a:endParaRPr lang="pt-BR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7673995E-6FFB-053F-C2D3-5E21BEADB193}"/>
              </a:ext>
            </a:extLst>
          </p:cNvPr>
          <p:cNvSpPr txBox="1"/>
          <p:nvPr/>
        </p:nvSpPr>
        <p:spPr>
          <a:xfrm>
            <a:off x="1214203" y="2069891"/>
            <a:ext cx="9992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Crença de que a superação da pobreza é possível;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Inspirar e engajar as famílias para cumprir as atividades, transmitindo confiança e comprometimento;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Praticar uma comunicação clara e empática, respeitando e mantendo o sigilo das famílias, compreendendo as necessidades e facilitando os encaminhamentos adequados;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Domínio d</a:t>
            </a: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conceitos de gestão financeiro e de gestão de negócios/empreendedorismo;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Conhecimento do contexto local, tendo familiaridade com as oportunidades e serviços produtivos disponíveis localmente, e seus objetivos, para saber em quais situações serão idealmente encaminhadas.</a:t>
            </a: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2" descr="Advice - Free communications icons">
            <a:extLst>
              <a:ext uri="{FF2B5EF4-FFF2-40B4-BE49-F238E27FC236}">
                <a16:creationId xmlns:a16="http://schemas.microsoft.com/office/drawing/2014/main" id="{27E0328A-5053-52E0-C642-C33931DF9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4" y="954422"/>
            <a:ext cx="904407" cy="9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1B76EAE4-BBAF-CDCC-0087-1B39F7DE54AA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7" name="Gráfico 6" descr="Gráfico de decisão com preenchimento sólido">
            <a:extLst>
              <a:ext uri="{FF2B5EF4-FFF2-40B4-BE49-F238E27FC236}">
                <a16:creationId xmlns:a16="http://schemas.microsoft.com/office/drawing/2014/main" id="{893A8268-B5FC-5383-FAAD-AE6157FAFE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75673"/>
      </p:ext>
    </p:extLst>
  </p:cSld>
  <p:clrMapOvr>
    <a:masterClrMapping/>
  </p:clrMapOvr>
  <p:transition spd="slow">
    <p:push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7B365-D443-9787-389B-688A14DD9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171CA8A-0FC5-3C84-9722-E53FD7B1A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3243"/>
              </p:ext>
            </p:extLst>
          </p:nvPr>
        </p:nvGraphicFramePr>
        <p:xfrm>
          <a:off x="1351471" y="1304166"/>
          <a:ext cx="7418866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418866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Possibilidades operacionais de viabilizar o mentor exclusivo para realizar o plano de geração de renda: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C7290F3F-D345-19E6-D8B9-30AF05FE1E0E}"/>
              </a:ext>
            </a:extLst>
          </p:cNvPr>
          <p:cNvSpPr txBox="1"/>
          <p:nvPr/>
        </p:nvSpPr>
        <p:spPr>
          <a:xfrm>
            <a:off x="1351472" y="2100403"/>
            <a:ext cx="105248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1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Servidores Municipais Capacitados:</a:t>
            </a:r>
            <a:b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Firmar convênio e identificar servidores públicos municipais existentes, como técnicos vinculados a pastas relacionadas a emprego e trabalho (Exemplo: CAT, POT, Banco do Povo, etc.), alocá-los a dedicação exclusiva ao programa, e capacitá-los para exercer as funções de mentor.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2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Parceria com Organizações: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Contratação de ONGs que já atuam com inclusão produtiva ou empreendedorismo por parte do governo estadual para atuarem nos territórios como responsáveis pela elaboração e apoio dos planos de geração de renda.</a:t>
            </a:r>
          </a:p>
          <a:p>
            <a:pPr algn="just"/>
            <a:endParaRPr lang="pt-B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3- Realização de parceria com o SEBRAE: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Contratação do SEBRAE para alocação de seus consultores na função de mentores para atendimento às famílias do programa.</a:t>
            </a:r>
          </a:p>
        </p:txBody>
      </p:sp>
      <p:sp>
        <p:nvSpPr>
          <p:cNvPr id="5" name="Google Shape;103;p14">
            <a:extLst>
              <a:ext uri="{FF2B5EF4-FFF2-40B4-BE49-F238E27FC236}">
                <a16:creationId xmlns:a16="http://schemas.microsoft.com/office/drawing/2014/main" id="{8C2E177E-80CC-2DE2-C452-DC4152D049F1}"/>
              </a:ext>
            </a:extLst>
          </p:cNvPr>
          <p:cNvSpPr txBox="1"/>
          <p:nvPr/>
        </p:nvSpPr>
        <p:spPr>
          <a:xfrm>
            <a:off x="191378" y="206329"/>
            <a:ext cx="11553558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2" descr="Advice - Free communications icons">
            <a:extLst>
              <a:ext uri="{FF2B5EF4-FFF2-40B4-BE49-F238E27FC236}">
                <a16:creationId xmlns:a16="http://schemas.microsoft.com/office/drawing/2014/main" id="{C30BDC4E-89B8-54D7-A46B-3C764547F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4" y="954422"/>
            <a:ext cx="904407" cy="90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51AFCFFA-D8B4-F325-E01A-B7DC9D5AA35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7" name="Gráfico 6" descr="Gráfico de decisão com preenchimento sólido">
            <a:extLst>
              <a:ext uri="{FF2B5EF4-FFF2-40B4-BE49-F238E27FC236}">
                <a16:creationId xmlns:a16="http://schemas.microsoft.com/office/drawing/2014/main" id="{DD3783B4-DAB8-E452-C8C3-2A752A40BD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40594"/>
      </p:ext>
    </p:extLst>
  </p:cSld>
  <p:clrMapOvr>
    <a:masterClrMapping/>
  </p:clrMapOvr>
  <p:transition spd="slow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0B56F-01AD-675D-EA1B-889CACE7B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3A500319-E718-FA95-04E7-ADAB0B8E1574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1B8935D-6A17-B7E8-F6FB-F4D10AFFF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335168"/>
              </p:ext>
            </p:extLst>
          </p:nvPr>
        </p:nvGraphicFramePr>
        <p:xfrm>
          <a:off x="1445310" y="1137140"/>
          <a:ext cx="7325027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25027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Escopo de um mentor para o plano familiar de autonomia: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601D203D-3D4D-6005-FB11-B16289ACD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94" y="916881"/>
            <a:ext cx="769900" cy="7699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A65A521-ACB2-F152-3A43-464AC1183A89}"/>
              </a:ext>
            </a:extLst>
          </p:cNvPr>
          <p:cNvSpPr txBox="1"/>
          <p:nvPr/>
        </p:nvSpPr>
        <p:spPr>
          <a:xfrm>
            <a:off x="1445310" y="1785081"/>
            <a:ext cx="102996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com a família a assinatura do termo de adesão e compromisso;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e realizar a visita domiciliar para construção do plano familiar de autonomia;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Aplicar a metodologia para criação do plano familiar de autonomia </a:t>
            </a:r>
            <a:b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pt-BR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</a:t>
            </a: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tabuleiro, jogos, dinâmicas de construção de metas);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Acompanhar a evolução do plano e realizar ajustes ou orientações quando necessário de forma a que a família alcance suas metas;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Pactuar e realizar o acompanhamento coletivo;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Aplicar as ferramentas de acompanhamento individual e coletivo;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 todas as atividades individuais e coletivas com as </a:t>
            </a:r>
          </a:p>
          <a:p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famílias no sistema de monitoramento;</a:t>
            </a:r>
          </a:p>
          <a:p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Levar demandas por oportunidades e serviços para o Agente de Desenvolvimento.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comunicar com outro mentor para discutir casos específicos, a fim de articular o plano de geração de renda com o plano familiar de autonomia.</a:t>
            </a:r>
          </a:p>
          <a:p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9CB55156-BD9B-E9B8-3E47-F378E21F98D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5" name="Gráfico 4" descr="Gráfico de decisão com preenchimento sólido">
            <a:extLst>
              <a:ext uri="{FF2B5EF4-FFF2-40B4-BE49-F238E27FC236}">
                <a16:creationId xmlns:a16="http://schemas.microsoft.com/office/drawing/2014/main" id="{BC070C62-3D37-FE6B-43A8-0395A7FEF0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53802"/>
      </p:ext>
    </p:extLst>
  </p:cSld>
  <p:clrMapOvr>
    <a:masterClrMapping/>
  </p:clrMapOvr>
  <p:transition spd="slow">
    <p:push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FE5CB-6420-9AB6-D9A0-3F83EBF6D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E8AA0758-2021-9058-2D05-26D3FD7A8A6A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EF2F618-DACD-DBCF-3449-FA2C5DB07038}"/>
              </a:ext>
            </a:extLst>
          </p:cNvPr>
          <p:cNvSpPr txBox="1"/>
          <p:nvPr/>
        </p:nvSpPr>
        <p:spPr>
          <a:xfrm>
            <a:off x="1445311" y="1797667"/>
            <a:ext cx="77736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 ensino médio completo;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Crença de que a superação da pobreza é possível;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Praticar uma comunicação clara e empática, respeitando e mantendo o sigilo das famílias;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Acolher e ser acolhido pela família de forma a formar um vínculo de confiança;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Conhecimento do contexto local, tendo familiaridade com a existência de diferentes serviços e políticas públicas locais;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Saber planejar ações para resolução de problemas, e saber documentar as informações coletadas nos encontros de acompanhamento com as famílias</a:t>
            </a:r>
          </a:p>
          <a:p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818717A-6A88-B1FB-73BE-7F5F978996F1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5" name="Gráfico 4" descr="Gráfico de decisão com preenchimento sólido">
            <a:extLst>
              <a:ext uri="{FF2B5EF4-FFF2-40B4-BE49-F238E27FC236}">
                <a16:creationId xmlns:a16="http://schemas.microsoft.com/office/drawing/2014/main" id="{ED37DE28-1134-2973-536E-7E6684F639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E8624B1-126F-EF3D-4365-6A77240AC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890326"/>
              </p:ext>
            </p:extLst>
          </p:nvPr>
        </p:nvGraphicFramePr>
        <p:xfrm>
          <a:off x="1445310" y="1137140"/>
          <a:ext cx="7325027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25027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de um mentor para o plano familiar de autonomia: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pic>
        <p:nvPicPr>
          <p:cNvPr id="9" name="Imagem 8">
            <a:extLst>
              <a:ext uri="{FF2B5EF4-FFF2-40B4-BE49-F238E27FC236}">
                <a16:creationId xmlns:a16="http://schemas.microsoft.com/office/drawing/2014/main" id="{545F62E8-6C13-FB2B-2D05-6FF93F73DA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94" y="916881"/>
            <a:ext cx="769900" cy="7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26857"/>
      </p:ext>
    </p:extLst>
  </p:cSld>
  <p:clrMapOvr>
    <a:masterClrMapping/>
  </p:clrMapOvr>
  <p:transition spd="slow">
    <p:push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33E56-7CEB-9CB6-38EB-7F7528B19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03;p14">
            <a:extLst>
              <a:ext uri="{FF2B5EF4-FFF2-40B4-BE49-F238E27FC236}">
                <a16:creationId xmlns:a16="http://schemas.microsoft.com/office/drawing/2014/main" id="{5BC863F2-4130-9FDD-7D93-4A77E36A2291}"/>
              </a:ext>
            </a:extLst>
          </p:cNvPr>
          <p:cNvSpPr txBox="1"/>
          <p:nvPr/>
        </p:nvSpPr>
        <p:spPr>
          <a:xfrm>
            <a:off x="191378" y="206329"/>
            <a:ext cx="11553558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AD78843-9D05-07DE-111D-0E923F1CC482}"/>
              </a:ext>
            </a:extLst>
          </p:cNvPr>
          <p:cNvSpPr txBox="1"/>
          <p:nvPr/>
        </p:nvSpPr>
        <p:spPr>
          <a:xfrm>
            <a:off x="1351471" y="1947476"/>
            <a:ext cx="95613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1 -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Agentes do PAIF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(Serviço de Proteção e Atendimento Integral à Família)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 já existentes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desde que seja promovida sua capacitação, orientação e gratificação (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Atenção para que essa execução é municipal e não estadual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);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2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Contratação, pela secretaria responsável pelo trabalho, de organizações sociais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responsáveis pelos mentores. </a:t>
            </a:r>
            <a:r>
              <a:rPr lang="pt-BR" dirty="0" err="1">
                <a:latin typeface="Verdana" panose="020B0604030504040204" pitchFamily="34" charset="0"/>
                <a:ea typeface="Verdana" panose="020B0604030504040204" pitchFamily="34" charset="0"/>
              </a:rPr>
              <a:t>Osc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será responsável pela capacitação e orientação. Importante a articulação com o SUAS;</a:t>
            </a: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3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Criação de concurso público estadual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(constar no descritivo da atribuição do cargo a atuação como agente de desenvolvimento social, contribuindo para diminuição de barreiras);</a:t>
            </a:r>
          </a:p>
          <a:p>
            <a:pPr algn="just"/>
            <a:endParaRPr lang="pt-B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4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Agentes comunitários de saúde já existentes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no território desde que seja promovida sua capacitação, orientação e gratificação. Necessidade de ajuste de escopo. (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Atenção para que essa execução é municipal e não estadual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);</a:t>
            </a: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7DD0F4C1-7EDE-6D0C-A703-0BE0AED585F5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4" name="Gráfico 3" descr="Gráfico de decisão com preenchimento sólido">
            <a:extLst>
              <a:ext uri="{FF2B5EF4-FFF2-40B4-BE49-F238E27FC236}">
                <a16:creationId xmlns:a16="http://schemas.microsoft.com/office/drawing/2014/main" id="{73671A1E-D410-ACF7-0AD8-C6C491997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927EB9D8-A594-5C5A-3F95-E53B688780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924844"/>
              </p:ext>
            </p:extLst>
          </p:nvPr>
        </p:nvGraphicFramePr>
        <p:xfrm>
          <a:off x="1445310" y="1137140"/>
          <a:ext cx="7325027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25027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Possibilidades operacionais para viabilizar o mentor para o plano familiar de autonomia: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pic>
        <p:nvPicPr>
          <p:cNvPr id="9" name="Imagem 8">
            <a:extLst>
              <a:ext uri="{FF2B5EF4-FFF2-40B4-BE49-F238E27FC236}">
                <a16:creationId xmlns:a16="http://schemas.microsoft.com/office/drawing/2014/main" id="{8763A9FC-92E4-2A35-0A02-FB96E71269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94" y="916881"/>
            <a:ext cx="769900" cy="7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03230"/>
      </p:ext>
    </p:extLst>
  </p:cSld>
  <p:clrMapOvr>
    <a:masterClrMapping/>
  </p:clrMapOvr>
  <p:transition spd="slow">
    <p:push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3CA3B-9A6A-57AA-7CA9-0EA869222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D7D73D1D-BB4F-B3B3-2DAD-C9A969ECAA92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B8463CE-0B73-4E67-66B2-1646EDD71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131961"/>
              </p:ext>
            </p:extLst>
          </p:nvPr>
        </p:nvGraphicFramePr>
        <p:xfrm>
          <a:off x="1308049" y="1273494"/>
          <a:ext cx="7325027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25027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Escopo do agente de desenvolvimento local: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E86603C6-A433-1969-69EE-45BEED2D0B10}"/>
              </a:ext>
            </a:extLst>
          </p:cNvPr>
          <p:cNvSpPr txBox="1"/>
          <p:nvPr/>
        </p:nvSpPr>
        <p:spPr>
          <a:xfrm>
            <a:off x="1308049" y="1921494"/>
            <a:ext cx="90390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Realizar diagnóstico de vocação econômica territorial, e definir as oportunidades profissionais aderentes à vocação do território;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Identificar de forma constante a disponibilidade local de oportunidades e serviços públicos;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Articular potenciais parcerias com instituições locais para oferta de oportunidades de trabalho como RH de empresas, mutirão de currículo ou de empregabilidade, feiras, distribuidores de produtos, </a:t>
            </a:r>
            <a:r>
              <a:rPr lang="pt-B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</a:t>
            </a: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Articular parcerias para atender demandas trazidas pelos mentores por oportunidades ou serviços que não são ofertados localmente;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Promover oficinas e eventos coletivos sobre empregabilidade e outras temáticas de interesse;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715E3F6D-0068-3C01-54E3-B9DFCCB89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4329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56EF136E-DE9D-3684-44C2-9978ADC0C2EC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7" name="Gráfico 6" descr="Gráfico de decisão com preenchimento sólido">
            <a:extLst>
              <a:ext uri="{FF2B5EF4-FFF2-40B4-BE49-F238E27FC236}">
                <a16:creationId xmlns:a16="http://schemas.microsoft.com/office/drawing/2014/main" id="{EECDA51F-8757-70EE-8EA3-84A8690EE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21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F72E1-CC59-68A8-C1F7-B4167EB8A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35C4F9BA-C737-0D2B-F44E-62AB746E8BF8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522D5485-77BA-849D-98E8-0DBE29F5DC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002497"/>
              </p:ext>
            </p:extLst>
          </p:nvPr>
        </p:nvGraphicFramePr>
        <p:xfrm>
          <a:off x="1308049" y="1266132"/>
          <a:ext cx="8811860" cy="6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811860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Competências para o agente de desenvolvimento local: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9FD3B3E2-BAFD-46F5-3EE3-B18D39C22D03}"/>
              </a:ext>
            </a:extLst>
          </p:cNvPr>
          <p:cNvSpPr txBox="1"/>
          <p:nvPr/>
        </p:nvSpPr>
        <p:spPr>
          <a:xfrm>
            <a:off x="1214203" y="2084881"/>
            <a:ext cx="99927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Conhecimento técnico para realização do diagnóstico territorial e análise socioeconômica a partir de dados secundários e primários.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Habilidade para dialogar e se relacionar com diferentes públicos, assim como, facilitar a interação entre atores locais.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Articular a resolução de demandas locais, buscando soluções para diferentes problemas.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Capacidade de planejamento e de organização de diferentes tipos de atividades coletivas em eventos ou oficinas. </a:t>
            </a:r>
          </a:p>
          <a:p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0CED6912-0800-B768-A0DC-8FB417F7F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2830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917DDA88-65D1-029B-849D-05FD8E619DB8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7" name="Gráfico 6" descr="Gráfico de decisão com preenchimento sólido">
            <a:extLst>
              <a:ext uri="{FF2B5EF4-FFF2-40B4-BE49-F238E27FC236}">
                <a16:creationId xmlns:a16="http://schemas.microsoft.com/office/drawing/2014/main" id="{5459BFBF-3A96-8885-3DEF-DF95DC861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026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9916D-87DE-FF06-EB5B-3A821D851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675CD4A4-962E-E5B9-7D8E-5B32EDA2BAD1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DFA992CE-E3C6-B5E3-F356-C88CA843D7D2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0D96A8EB-D080-6109-1844-01FA4262707D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16B007B4-6D27-F483-59E1-AFA05118659C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49D58556-0129-98B1-5BC1-D25BDBC8D1F5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06BD0C3C-068D-8F73-B141-68B01FE7D0BD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D4D2EB75-F04D-2DC5-40EA-3FB2258D1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F5E7B6F7-5BF3-CD47-2565-A873AC175E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98CEA5C6-16C7-8541-2D1D-FC51365C0C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7F5CA65E-880C-744C-94C3-EDCBDD49C4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E37E6599-3584-2115-AD2F-78D7EDFAAC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48A2277D-FB89-75A4-5E24-93773F1949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DA765C58-96A2-3DB3-1D7F-1411B6379CDB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CB6BB78-B191-EC54-4550-5A0F149420B8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A0A4E45-2018-CE41-C44F-69319555E898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E878D8B-B466-63FD-7FAE-C7C798D38E87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13DA7CE5-5A9C-3F30-5AE9-E10484DEBDF9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E4CAEEE-A2D3-FBB5-585F-919002104D31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7341B44-69E1-3FAB-EF02-368959F4A049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155FBEED-A2FD-5C1E-C868-7345EFE2CCAC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36F48AA6-3A16-2368-62E6-DD9ED9785954}"/>
              </a:ext>
            </a:extLst>
          </p:cNvPr>
          <p:cNvSpPr/>
          <p:nvPr/>
        </p:nvSpPr>
        <p:spPr>
          <a:xfrm>
            <a:off x="4931229" y="770671"/>
            <a:ext cx="3275003" cy="1148315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6448649"/>
      </p:ext>
    </p:extLst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A4C9F-EA51-2A52-747F-C057A2155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3D5BBFF-7C7A-74DB-DA89-38AD8A203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53356"/>
              </p:ext>
            </p:extLst>
          </p:nvPr>
        </p:nvGraphicFramePr>
        <p:xfrm>
          <a:off x="1351471" y="1304166"/>
          <a:ext cx="7418866" cy="6605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418866">
                  <a:extLst>
                    <a:ext uri="{9D8B030D-6E8A-4147-A177-3AD203B41FA5}">
                      <a16:colId xmlns:a16="http://schemas.microsoft.com/office/drawing/2014/main" val="370479684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pt-BR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Possibilidades operacionais de viabilizar o agente de desenvolvimento local: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4902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9EEE3981-FF9D-567E-3AFA-03D8CB3A7034}"/>
              </a:ext>
            </a:extLst>
          </p:cNvPr>
          <p:cNvSpPr txBox="1"/>
          <p:nvPr/>
        </p:nvSpPr>
        <p:spPr>
          <a:xfrm>
            <a:off x="1351472" y="2100403"/>
            <a:ext cx="1052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1 –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Parceria com Organizações: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Contratação de ONGs que já atuam com inclusão produtiva ou empreendedorismo por parte do governo estadual para atuarem nos territórios como responsáveis pela elaboração e apoio dos planos de geração de renda.</a:t>
            </a:r>
          </a:p>
          <a:p>
            <a:pPr algn="just"/>
            <a:endParaRPr lang="pt-B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2- Realização de parceria com o SEBRAE: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Contratação do SEBRAE para alocação de seus consultores na função de mentores para atendimento às famílias do programa.</a:t>
            </a:r>
          </a:p>
        </p:txBody>
      </p:sp>
      <p:sp>
        <p:nvSpPr>
          <p:cNvPr id="5" name="Google Shape;103;p14">
            <a:extLst>
              <a:ext uri="{FF2B5EF4-FFF2-40B4-BE49-F238E27FC236}">
                <a16:creationId xmlns:a16="http://schemas.microsoft.com/office/drawing/2014/main" id="{CBD4DE4B-8398-469F-5EC9-FDD001D2239D}"/>
              </a:ext>
            </a:extLst>
          </p:cNvPr>
          <p:cNvSpPr txBox="1"/>
          <p:nvPr/>
        </p:nvSpPr>
        <p:spPr>
          <a:xfrm>
            <a:off x="191378" y="206329"/>
            <a:ext cx="11553558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Viabilização do programa</a:t>
            </a: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4" descr="O papel do agente de desenvolvimento | Prefeitura Municipal de Senador Elói  de Souza - RN">
            <a:extLst>
              <a:ext uri="{FF2B5EF4-FFF2-40B4-BE49-F238E27FC236}">
                <a16:creationId xmlns:a16="http://schemas.microsoft.com/office/drawing/2014/main" id="{B342CAFD-AA94-4BC0-6BA8-F8AFE7048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0" y="1028301"/>
            <a:ext cx="979409" cy="8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771F851-6755-083D-CD60-017733030ED6}"/>
              </a:ext>
            </a:extLst>
          </p:cNvPr>
          <p:cNvSpPr/>
          <p:nvPr/>
        </p:nvSpPr>
        <p:spPr>
          <a:xfrm>
            <a:off x="9188971" y="107753"/>
            <a:ext cx="2728494" cy="1121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B:</a:t>
            </a:r>
          </a:p>
          <a:p>
            <a:pPr lvl="1" algn="ctr"/>
            <a:r>
              <a:rPr lang="pt-BR" sz="1100" dirty="0"/>
              <a:t>A definição de um mentor exclusivo para o plano de geração de renda.</a:t>
            </a:r>
          </a:p>
        </p:txBody>
      </p:sp>
      <p:pic>
        <p:nvPicPr>
          <p:cNvPr id="7" name="Gráfico 6" descr="Gráfico de decisão com preenchimento sólido">
            <a:extLst>
              <a:ext uri="{FF2B5EF4-FFF2-40B4-BE49-F238E27FC236}">
                <a16:creationId xmlns:a16="http://schemas.microsoft.com/office/drawing/2014/main" id="{E15C015C-D63B-E196-9B95-21C70BBCDD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8952" y="289971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081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99D26-0ED3-C645-DDE1-A98F09035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792FAC7C-92D8-C0FC-AEA1-E87E780B4C7B}"/>
              </a:ext>
            </a:extLst>
          </p:cNvPr>
          <p:cNvSpPr txBox="1"/>
          <p:nvPr/>
        </p:nvSpPr>
        <p:spPr>
          <a:xfrm>
            <a:off x="3041577" y="2409713"/>
            <a:ext cx="810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Diretrizes para governança</a:t>
            </a:r>
            <a:r>
              <a:rPr kumimoji="0" lang="pt-BR" sz="48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sistema de monitoramento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0AA4AD22-0650-BE8C-3D6E-C98ACCDBD0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65" y="488825"/>
            <a:ext cx="3060203" cy="1781038"/>
          </a:xfrm>
          <a:prstGeom prst="rect">
            <a:avLst/>
          </a:prstGeom>
        </p:spPr>
      </p:pic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AA52FC94-C26D-4B55-7914-72EECFD5DB8E}"/>
              </a:ext>
            </a:extLst>
          </p:cNvPr>
          <p:cNvCxnSpPr/>
          <p:nvPr/>
        </p:nvCxnSpPr>
        <p:spPr>
          <a:xfrm>
            <a:off x="1799042" y="2409713"/>
            <a:ext cx="0" cy="4448287"/>
          </a:xfrm>
          <a:prstGeom prst="line">
            <a:avLst/>
          </a:prstGeom>
          <a:ln w="19050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3AC3D960-04CF-E10B-E4C6-3E49B0B8AD88}"/>
              </a:ext>
            </a:extLst>
          </p:cNvPr>
          <p:cNvSpPr/>
          <p:nvPr/>
        </p:nvSpPr>
        <p:spPr>
          <a:xfrm>
            <a:off x="1729117" y="2269863"/>
            <a:ext cx="139850" cy="139850"/>
          </a:xfrm>
          <a:prstGeom prst="ellipse">
            <a:avLst/>
          </a:prstGeom>
          <a:noFill/>
          <a:ln w="28575">
            <a:solidFill>
              <a:srgbClr val="FBC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19254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2E9BD-F2C0-C57F-67B9-68F01E13B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3684503C-3881-3A0F-7166-89FC532DA778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Governança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CEC8A444-4720-36F5-8F18-4DB2654BED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4390746"/>
              </p:ext>
            </p:extLst>
          </p:nvPr>
        </p:nvGraphicFramePr>
        <p:xfrm>
          <a:off x="2504876" y="1121228"/>
          <a:ext cx="7477325" cy="5058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3636772"/>
      </p:ext>
    </p:extLst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F86DB-4324-0EB4-1B17-16DDA62AB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Monitor com preenchimento sólido">
            <a:extLst>
              <a:ext uri="{FF2B5EF4-FFF2-40B4-BE49-F238E27FC236}">
                <a16:creationId xmlns:a16="http://schemas.microsoft.com/office/drawing/2014/main" id="{301381E8-0D2D-A972-E599-094DF1079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91886" y="1126957"/>
            <a:ext cx="7598229" cy="6310246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E4D075C0-85A4-BF3B-52B1-A4FD4E8B2FEF}"/>
              </a:ext>
            </a:extLst>
          </p:cNvPr>
          <p:cNvSpPr/>
          <p:nvPr/>
        </p:nvSpPr>
        <p:spPr>
          <a:xfrm>
            <a:off x="753980" y="2486527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NIS: 12345678910 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EF7E3C54-29E6-948B-A548-7B964BFCD8FA}"/>
              </a:ext>
            </a:extLst>
          </p:cNvPr>
          <p:cNvSpPr/>
          <p:nvPr/>
        </p:nvSpPr>
        <p:spPr>
          <a:xfrm>
            <a:off x="2234525" y="2486526"/>
            <a:ext cx="1038066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DIMENSÃO DO PDF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7960D5D-8289-DB0C-856F-FBE1CE8E934D}"/>
              </a:ext>
            </a:extLst>
          </p:cNvPr>
          <p:cNvSpPr/>
          <p:nvPr/>
        </p:nvSpPr>
        <p:spPr>
          <a:xfrm>
            <a:off x="3325389" y="2494523"/>
            <a:ext cx="909727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DIGNIDADE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0D14F55A-F492-CDB7-AAB3-EAE86B2E80F5}"/>
              </a:ext>
            </a:extLst>
          </p:cNvPr>
          <p:cNvSpPr/>
          <p:nvPr/>
        </p:nvSpPr>
        <p:spPr>
          <a:xfrm>
            <a:off x="4287914" y="2485549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PLANEJADO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FA610A97-EC93-7F85-A2A9-3F44EF5DF158}"/>
              </a:ext>
            </a:extLst>
          </p:cNvPr>
          <p:cNvSpPr/>
          <p:nvPr/>
        </p:nvSpPr>
        <p:spPr>
          <a:xfrm>
            <a:off x="2234525" y="3059942"/>
            <a:ext cx="1038066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SAÚDE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510AA35C-A328-0D95-CCFE-3CD873052BFB}"/>
              </a:ext>
            </a:extLst>
          </p:cNvPr>
          <p:cNvSpPr/>
          <p:nvPr/>
        </p:nvSpPr>
        <p:spPr>
          <a:xfrm>
            <a:off x="3325389" y="3067939"/>
            <a:ext cx="909727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30%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48F0E6C7-F571-25A3-CB7B-EDE9269280AA}"/>
              </a:ext>
            </a:extLst>
          </p:cNvPr>
          <p:cNvSpPr/>
          <p:nvPr/>
        </p:nvSpPr>
        <p:spPr>
          <a:xfrm>
            <a:off x="4287914" y="3058965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497028A9-7311-F822-3D95-B0A43A416180}"/>
              </a:ext>
            </a:extLst>
          </p:cNvPr>
          <p:cNvSpPr/>
          <p:nvPr/>
        </p:nvSpPr>
        <p:spPr>
          <a:xfrm>
            <a:off x="2234525" y="3633358"/>
            <a:ext cx="1038066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CIDADANIA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A0B6BA98-48F3-21F4-F090-AFB68F6E5C72}"/>
              </a:ext>
            </a:extLst>
          </p:cNvPr>
          <p:cNvSpPr/>
          <p:nvPr/>
        </p:nvSpPr>
        <p:spPr>
          <a:xfrm>
            <a:off x="3325389" y="3641355"/>
            <a:ext cx="909727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80%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39C498D8-5208-1FC5-70A3-CD4D15F9E5A4}"/>
              </a:ext>
            </a:extLst>
          </p:cNvPr>
          <p:cNvSpPr/>
          <p:nvPr/>
        </p:nvSpPr>
        <p:spPr>
          <a:xfrm>
            <a:off x="4287914" y="36323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9D18A62F-E010-F706-2177-24C9D83816D2}"/>
              </a:ext>
            </a:extLst>
          </p:cNvPr>
          <p:cNvSpPr/>
          <p:nvPr/>
        </p:nvSpPr>
        <p:spPr>
          <a:xfrm>
            <a:off x="2234525" y="4206774"/>
            <a:ext cx="1038066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GERAÇÃO DE RENDA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8342955F-96CE-C388-7018-0152179AAC20}"/>
              </a:ext>
            </a:extLst>
          </p:cNvPr>
          <p:cNvSpPr/>
          <p:nvPr/>
        </p:nvSpPr>
        <p:spPr>
          <a:xfrm>
            <a:off x="3325389" y="4214771"/>
            <a:ext cx="909727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66%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7B122E47-50D1-CA35-DA03-481E4B09C6FB}"/>
              </a:ext>
            </a:extLst>
          </p:cNvPr>
          <p:cNvSpPr/>
          <p:nvPr/>
        </p:nvSpPr>
        <p:spPr>
          <a:xfrm>
            <a:off x="4287914" y="4205797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2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A489277E-E83F-3021-D608-054873F9CD2A}"/>
              </a:ext>
            </a:extLst>
          </p:cNvPr>
          <p:cNvSpPr/>
          <p:nvPr/>
        </p:nvSpPr>
        <p:spPr>
          <a:xfrm>
            <a:off x="2234525" y="4780189"/>
            <a:ext cx="1038066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EDUCAÇÃO</a:t>
            </a:r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A0C299D2-0950-6E6F-7BEE-0BA2440CC5E8}"/>
              </a:ext>
            </a:extLst>
          </p:cNvPr>
          <p:cNvSpPr/>
          <p:nvPr/>
        </p:nvSpPr>
        <p:spPr>
          <a:xfrm>
            <a:off x="3325389" y="4788186"/>
            <a:ext cx="909727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100%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F72B9927-ACA3-9973-C56B-0CF4123E86EC}"/>
              </a:ext>
            </a:extLst>
          </p:cNvPr>
          <p:cNvSpPr/>
          <p:nvPr/>
        </p:nvSpPr>
        <p:spPr>
          <a:xfrm>
            <a:off x="4287914" y="4779212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4FB8A0B6-B99F-4D62-AA29-BAAD39A7C700}"/>
              </a:ext>
            </a:extLst>
          </p:cNvPr>
          <p:cNvSpPr/>
          <p:nvPr/>
        </p:nvSpPr>
        <p:spPr>
          <a:xfrm>
            <a:off x="737938" y="3056560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inclusão: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12/06/2025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0FC6D962-C528-61E9-6738-A80FAF12FD95}"/>
              </a:ext>
            </a:extLst>
          </p:cNvPr>
          <p:cNvSpPr/>
          <p:nvPr/>
        </p:nvSpPr>
        <p:spPr>
          <a:xfrm>
            <a:off x="737937" y="3641355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atualiz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P</a:t>
            </a: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20/07/2025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ADE82C5A-B3AD-A70F-BCED-105FE5849B7B}"/>
              </a:ext>
            </a:extLst>
          </p:cNvPr>
          <p:cNvSpPr txBox="1"/>
          <p:nvPr/>
        </p:nvSpPr>
        <p:spPr>
          <a:xfrm>
            <a:off x="6809892" y="1971211"/>
            <a:ext cx="46281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Métricas para o monitoramento da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família </a:t>
            </a:r>
            <a:r>
              <a:rPr lang="pt-BR" b="1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(exemplos):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de dignidade total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% de dignidade por dimensão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% Ações planejadas vs. Realizadas por PDF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Histórico de ações sugeridas</a:t>
            </a:r>
          </a:p>
        </p:txBody>
      </p:sp>
      <p:sp>
        <p:nvSpPr>
          <p:cNvPr id="46" name="Retângulo: Cantos Arredondados 45">
            <a:extLst>
              <a:ext uri="{FF2B5EF4-FFF2-40B4-BE49-F238E27FC236}">
                <a16:creationId xmlns:a16="http://schemas.microsoft.com/office/drawing/2014/main" id="{DB9BD40C-D853-8F3B-1172-BB1E91FB4AD0}"/>
              </a:ext>
            </a:extLst>
          </p:cNvPr>
          <p:cNvSpPr/>
          <p:nvPr/>
        </p:nvSpPr>
        <p:spPr>
          <a:xfrm>
            <a:off x="748295" y="4209687"/>
            <a:ext cx="1443789" cy="10989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OBS: não consegue atendimento no posto de saúde</a:t>
            </a:r>
          </a:p>
        </p:txBody>
      </p:sp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DED86F03-BE31-7AF7-DF9D-73C8A8350526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Sistema de monitoramento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45F59EA6-CDC1-B955-8AC4-F444EFC0604A}"/>
              </a:ext>
            </a:extLst>
          </p:cNvPr>
          <p:cNvSpPr/>
          <p:nvPr/>
        </p:nvSpPr>
        <p:spPr>
          <a:xfrm>
            <a:off x="5180547" y="2474665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REALIZA-DO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13A8BA5E-7B84-2383-1577-D961504D7614}"/>
              </a:ext>
            </a:extLst>
          </p:cNvPr>
          <p:cNvSpPr/>
          <p:nvPr/>
        </p:nvSpPr>
        <p:spPr>
          <a:xfrm>
            <a:off x="5180547" y="30480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1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FB125FEB-718C-6AA3-319A-604963F2E386}"/>
              </a:ext>
            </a:extLst>
          </p:cNvPr>
          <p:cNvSpPr/>
          <p:nvPr/>
        </p:nvSpPr>
        <p:spPr>
          <a:xfrm>
            <a:off x="5180547" y="3621497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1A01FF2C-B9B7-AE20-31AD-75F306BEB5AF}"/>
              </a:ext>
            </a:extLst>
          </p:cNvPr>
          <p:cNvSpPr/>
          <p:nvPr/>
        </p:nvSpPr>
        <p:spPr>
          <a:xfrm>
            <a:off x="5180547" y="4194913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C62BD338-B3B5-1E96-E2B2-BB01F22806FA}"/>
              </a:ext>
            </a:extLst>
          </p:cNvPr>
          <p:cNvSpPr/>
          <p:nvPr/>
        </p:nvSpPr>
        <p:spPr>
          <a:xfrm>
            <a:off x="5180547" y="4768328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D81EECE-786E-16C5-E677-6BD4B346B09E}"/>
              </a:ext>
            </a:extLst>
          </p:cNvPr>
          <p:cNvSpPr txBox="1"/>
          <p:nvPr/>
        </p:nvSpPr>
        <p:spPr>
          <a:xfrm>
            <a:off x="447064" y="1118684"/>
            <a:ext cx="9632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Sistema de Monitoramento registra as ações para acompanhamento e deliberação no 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Comitê Local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 Estadual.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1DE21D6-0404-5D07-0BB7-C32270F73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42" b="90000" l="9811" r="89811">
                        <a14:foregroundMark x1="45283" y1="6842" x2="45283" y2="68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59617" y="4424370"/>
            <a:ext cx="3299809" cy="236590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EDE1939-8A81-DE21-3F22-621EF9E6A18A}"/>
              </a:ext>
            </a:extLst>
          </p:cNvPr>
          <p:cNvSpPr txBox="1"/>
          <p:nvPr/>
        </p:nvSpPr>
        <p:spPr>
          <a:xfrm>
            <a:off x="7536560" y="5164863"/>
            <a:ext cx="1937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Atualização</a:t>
            </a:r>
          </a:p>
          <a:p>
            <a:pPr algn="ctr"/>
            <a:r>
              <a:rPr lang="pt-BR" sz="1400" dirty="0"/>
              <a:t>de alta periodicidade.</a:t>
            </a:r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46FAF45A-8939-9885-1AEA-87B0E4E3D5F5}"/>
              </a:ext>
            </a:extLst>
          </p:cNvPr>
          <p:cNvSpPr/>
          <p:nvPr/>
        </p:nvSpPr>
        <p:spPr>
          <a:xfrm>
            <a:off x="9263291" y="155957"/>
            <a:ext cx="2728494" cy="11214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A:</a:t>
            </a:r>
          </a:p>
          <a:p>
            <a:pPr lvl="1" algn="ctr"/>
            <a:r>
              <a:rPr lang="pt-BR" sz="1100" dirty="0"/>
              <a:t>Um mentor único de todo </a:t>
            </a:r>
            <a:br>
              <a:rPr lang="pt-BR" sz="1100" dirty="0"/>
            </a:br>
            <a:r>
              <a:rPr lang="pt-BR" sz="1100" dirty="0"/>
              <a:t>o plano familiar, apoiado</a:t>
            </a:r>
            <a:br>
              <a:rPr lang="pt-BR" sz="1100" dirty="0"/>
            </a:br>
            <a:r>
              <a:rPr lang="pt-BR" sz="1100" dirty="0"/>
              <a:t> por um agente local.</a:t>
            </a:r>
          </a:p>
        </p:txBody>
      </p:sp>
      <p:pic>
        <p:nvPicPr>
          <p:cNvPr id="18" name="Gráfico 17" descr="Gráfico de decisão com preenchimento sólido">
            <a:extLst>
              <a:ext uri="{FF2B5EF4-FFF2-40B4-BE49-F238E27FC236}">
                <a16:creationId xmlns:a16="http://schemas.microsoft.com/office/drawing/2014/main" id="{D154494E-C0C5-6857-2E3C-B0D7C47627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93272" y="338175"/>
            <a:ext cx="750440" cy="7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42247"/>
      </p:ext>
    </p:extLst>
  </p:cSld>
  <p:clrMapOvr>
    <a:masterClrMapping/>
  </p:clrMapOvr>
  <p:transition spd="slow">
    <p:push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4300E-D98D-FA2E-0466-16D4DB7D3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Monitor com preenchimento sólido">
            <a:extLst>
              <a:ext uri="{FF2B5EF4-FFF2-40B4-BE49-F238E27FC236}">
                <a16:creationId xmlns:a16="http://schemas.microsoft.com/office/drawing/2014/main" id="{CD9B82F0-0EB7-E9DF-25D0-7B6C585D8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91886" y="1126957"/>
            <a:ext cx="7598229" cy="6310246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419BAB-A63A-96FA-54F8-8F6B126A196C}"/>
              </a:ext>
            </a:extLst>
          </p:cNvPr>
          <p:cNvSpPr/>
          <p:nvPr/>
        </p:nvSpPr>
        <p:spPr>
          <a:xfrm>
            <a:off x="753980" y="2486527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Território: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Favela X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2AF6C0DA-3FB5-ACBC-CD1C-3893899D9504}"/>
              </a:ext>
            </a:extLst>
          </p:cNvPr>
          <p:cNvSpPr/>
          <p:nvPr/>
        </p:nvSpPr>
        <p:spPr>
          <a:xfrm>
            <a:off x="2234525" y="2486526"/>
            <a:ext cx="1038066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DIMENSÃO DO PDF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C683BC98-7500-A292-B9E2-724C6657C4DF}"/>
              </a:ext>
            </a:extLst>
          </p:cNvPr>
          <p:cNvSpPr/>
          <p:nvPr/>
        </p:nvSpPr>
        <p:spPr>
          <a:xfrm>
            <a:off x="3325389" y="2494523"/>
            <a:ext cx="909727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DIGNIDADE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5BBDDD27-4D72-D217-C12F-C45F7329A74B}"/>
              </a:ext>
            </a:extLst>
          </p:cNvPr>
          <p:cNvSpPr/>
          <p:nvPr/>
        </p:nvSpPr>
        <p:spPr>
          <a:xfrm>
            <a:off x="4287914" y="2485549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PLANEJADO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450C4C6C-D452-EF11-B2AA-90CA3916F268}"/>
              </a:ext>
            </a:extLst>
          </p:cNvPr>
          <p:cNvSpPr/>
          <p:nvPr/>
        </p:nvSpPr>
        <p:spPr>
          <a:xfrm>
            <a:off x="2234525" y="3059942"/>
            <a:ext cx="1038066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SAÚDE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1F242265-5834-CF1C-1D03-774789550F0B}"/>
              </a:ext>
            </a:extLst>
          </p:cNvPr>
          <p:cNvSpPr/>
          <p:nvPr/>
        </p:nvSpPr>
        <p:spPr>
          <a:xfrm>
            <a:off x="3325389" y="3067939"/>
            <a:ext cx="909727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rgbClr val="FF0000"/>
                </a:solidFill>
                <a:latin typeface="Aptos" panose="02110004020202020204"/>
              </a:rPr>
              <a:t>10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%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3DA59A7D-7881-1533-A157-49F824259590}"/>
              </a:ext>
            </a:extLst>
          </p:cNvPr>
          <p:cNvSpPr/>
          <p:nvPr/>
        </p:nvSpPr>
        <p:spPr>
          <a:xfrm>
            <a:off x="4287914" y="3058965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42C1D67D-C81F-224B-DD55-6B64C498D5C2}"/>
              </a:ext>
            </a:extLst>
          </p:cNvPr>
          <p:cNvSpPr/>
          <p:nvPr/>
        </p:nvSpPr>
        <p:spPr>
          <a:xfrm>
            <a:off x="2234525" y="3633358"/>
            <a:ext cx="1038066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CIDADANIA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75463FE4-2195-1BF2-BE94-FE83DE45D9C0}"/>
              </a:ext>
            </a:extLst>
          </p:cNvPr>
          <p:cNvSpPr/>
          <p:nvPr/>
        </p:nvSpPr>
        <p:spPr>
          <a:xfrm>
            <a:off x="3325389" y="3641355"/>
            <a:ext cx="909727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80%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0697FCC3-403F-118E-26E7-3656133533CE}"/>
              </a:ext>
            </a:extLst>
          </p:cNvPr>
          <p:cNvSpPr/>
          <p:nvPr/>
        </p:nvSpPr>
        <p:spPr>
          <a:xfrm>
            <a:off x="4287914" y="36323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CBE85B74-5CBA-DE1E-2AA7-8E9C9A3D9C7D}"/>
              </a:ext>
            </a:extLst>
          </p:cNvPr>
          <p:cNvSpPr/>
          <p:nvPr/>
        </p:nvSpPr>
        <p:spPr>
          <a:xfrm>
            <a:off x="2234525" y="4206774"/>
            <a:ext cx="1038066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GERAÇÃO DE RENDA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EF9C83E0-0E27-6DF7-BF03-F8EE1F257CD7}"/>
              </a:ext>
            </a:extLst>
          </p:cNvPr>
          <p:cNvSpPr/>
          <p:nvPr/>
        </p:nvSpPr>
        <p:spPr>
          <a:xfrm>
            <a:off x="3325389" y="4214771"/>
            <a:ext cx="909727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50%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0762D015-C567-F50E-B3B5-9C7960EAF831}"/>
              </a:ext>
            </a:extLst>
          </p:cNvPr>
          <p:cNvSpPr/>
          <p:nvPr/>
        </p:nvSpPr>
        <p:spPr>
          <a:xfrm>
            <a:off x="4287914" y="4205797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2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D5869A20-3522-E4C0-C1E8-B0853FE2880D}"/>
              </a:ext>
            </a:extLst>
          </p:cNvPr>
          <p:cNvSpPr/>
          <p:nvPr/>
        </p:nvSpPr>
        <p:spPr>
          <a:xfrm>
            <a:off x="2234525" y="4780189"/>
            <a:ext cx="1038066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EDUCAÇÃO</a:t>
            </a:r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4A8AF00C-50AE-0AB2-8433-7643255B2A72}"/>
              </a:ext>
            </a:extLst>
          </p:cNvPr>
          <p:cNvSpPr/>
          <p:nvPr/>
        </p:nvSpPr>
        <p:spPr>
          <a:xfrm>
            <a:off x="3325389" y="4788186"/>
            <a:ext cx="909727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100%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AF06B134-14E8-AB67-1E7C-FA35CA20BF3E}"/>
              </a:ext>
            </a:extLst>
          </p:cNvPr>
          <p:cNvSpPr/>
          <p:nvPr/>
        </p:nvSpPr>
        <p:spPr>
          <a:xfrm>
            <a:off x="4287914" y="4779212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55A53AE7-CD67-5E08-5A02-6D2DFB3E715C}"/>
              </a:ext>
            </a:extLst>
          </p:cNvPr>
          <p:cNvSpPr/>
          <p:nvPr/>
        </p:nvSpPr>
        <p:spPr>
          <a:xfrm>
            <a:off x="737938" y="3056560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inclusão: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12/06/2025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2B5E334D-DDA2-6941-A3CD-6A6ADD28BB3C}"/>
              </a:ext>
            </a:extLst>
          </p:cNvPr>
          <p:cNvSpPr/>
          <p:nvPr/>
        </p:nvSpPr>
        <p:spPr>
          <a:xfrm>
            <a:off x="737937" y="3641355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atualiz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P</a:t>
            </a: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20/07/2025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3A892175-0CCB-3ADF-9EFE-CFDB581F1148}"/>
              </a:ext>
            </a:extLst>
          </p:cNvPr>
          <p:cNvSpPr txBox="1"/>
          <p:nvPr/>
        </p:nvSpPr>
        <p:spPr>
          <a:xfrm>
            <a:off x="6809892" y="1971211"/>
            <a:ext cx="48581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Métricas para o monitoramento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território </a:t>
            </a:r>
            <a:r>
              <a:rPr lang="pt-BR" b="1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(exemplos):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de dignidade total do território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% de dignidade por dimensão do território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Ações planejadas vs. Realizadas por dimensão e território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Indicadores de vulnerabilidade dos beneficiários por dimensão do PDF </a:t>
            </a:r>
          </a:p>
        </p:txBody>
      </p:sp>
      <p:sp>
        <p:nvSpPr>
          <p:cNvPr id="46" name="Retângulo: Cantos Arredondados 45">
            <a:extLst>
              <a:ext uri="{FF2B5EF4-FFF2-40B4-BE49-F238E27FC236}">
                <a16:creationId xmlns:a16="http://schemas.microsoft.com/office/drawing/2014/main" id="{876B4390-2E24-9840-2701-2166E489EBF1}"/>
              </a:ext>
            </a:extLst>
          </p:cNvPr>
          <p:cNvSpPr/>
          <p:nvPr/>
        </p:nvSpPr>
        <p:spPr>
          <a:xfrm>
            <a:off x="748295" y="4209687"/>
            <a:ext cx="1443789" cy="10989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OBS:</a:t>
            </a:r>
          </a:p>
        </p:txBody>
      </p:sp>
      <p:sp>
        <p:nvSpPr>
          <p:cNvPr id="47" name="Retângulo: Cantos Arredondados 46">
            <a:extLst>
              <a:ext uri="{FF2B5EF4-FFF2-40B4-BE49-F238E27FC236}">
                <a16:creationId xmlns:a16="http://schemas.microsoft.com/office/drawing/2014/main" id="{827DBD69-6626-DE3B-FFD9-52C448B6D895}"/>
              </a:ext>
            </a:extLst>
          </p:cNvPr>
          <p:cNvSpPr/>
          <p:nvPr/>
        </p:nvSpPr>
        <p:spPr>
          <a:xfrm>
            <a:off x="6840924" y="4234543"/>
            <a:ext cx="4708819" cy="533786"/>
          </a:xfrm>
          <a:prstGeom prst="roundRect">
            <a:avLst/>
          </a:prstGeom>
          <a:noFill/>
          <a:ln>
            <a:solidFill>
              <a:srgbClr val="F635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8" name="Conector: Angulado 47">
            <a:extLst>
              <a:ext uri="{FF2B5EF4-FFF2-40B4-BE49-F238E27FC236}">
                <a16:creationId xmlns:a16="http://schemas.microsoft.com/office/drawing/2014/main" id="{FCBA1102-7769-38C5-29D3-3F5E884EEA7A}"/>
              </a:ext>
            </a:extLst>
          </p:cNvPr>
          <p:cNvCxnSpPr>
            <a:cxnSpLocks/>
            <a:stCxn id="47" idx="1"/>
            <a:endCxn id="49" idx="1"/>
          </p:cNvCxnSpPr>
          <p:nvPr/>
        </p:nvCxnSpPr>
        <p:spPr>
          <a:xfrm rot="10800000" flipH="1" flipV="1">
            <a:off x="6840923" y="4501436"/>
            <a:ext cx="9321" cy="1607030"/>
          </a:xfrm>
          <a:prstGeom prst="bentConnector3">
            <a:avLst>
              <a:gd name="adj1" fmla="val -2452527"/>
            </a:avLst>
          </a:prstGeom>
          <a:ln>
            <a:solidFill>
              <a:srgbClr val="F635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688BA19B-150C-C7C2-0002-09968519DEFE}"/>
              </a:ext>
            </a:extLst>
          </p:cNvPr>
          <p:cNvSpPr txBox="1"/>
          <p:nvPr/>
        </p:nvSpPr>
        <p:spPr>
          <a:xfrm>
            <a:off x="6850245" y="5569857"/>
            <a:ext cx="3375542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Métricas utilizadas também para realização de uma avaliação de resultados do programa quanto a autonomia e reinserção social.</a:t>
            </a:r>
          </a:p>
        </p:txBody>
      </p:sp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3D647993-2347-C452-E040-F1DAB07A6ECE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Sistema de monitoramento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EF128499-CBE0-95CD-005D-425117A75E15}"/>
              </a:ext>
            </a:extLst>
          </p:cNvPr>
          <p:cNvSpPr/>
          <p:nvPr/>
        </p:nvSpPr>
        <p:spPr>
          <a:xfrm>
            <a:off x="5180547" y="2474665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REALIZA-DO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7E42DF6A-3A02-B490-96D1-F62ECA1E0B23}"/>
              </a:ext>
            </a:extLst>
          </p:cNvPr>
          <p:cNvSpPr/>
          <p:nvPr/>
        </p:nvSpPr>
        <p:spPr>
          <a:xfrm>
            <a:off x="5180547" y="30480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76403434-4CF7-962B-653A-A2C5C008764C}"/>
              </a:ext>
            </a:extLst>
          </p:cNvPr>
          <p:cNvSpPr/>
          <p:nvPr/>
        </p:nvSpPr>
        <p:spPr>
          <a:xfrm>
            <a:off x="5180547" y="3621497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120E0CCB-A9F2-39CA-DA65-22843E8DE9F6}"/>
              </a:ext>
            </a:extLst>
          </p:cNvPr>
          <p:cNvSpPr/>
          <p:nvPr/>
        </p:nvSpPr>
        <p:spPr>
          <a:xfrm>
            <a:off x="5180547" y="4194913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36F5B7E4-0E9F-8F7F-8005-80CC133ED70C}"/>
              </a:ext>
            </a:extLst>
          </p:cNvPr>
          <p:cNvSpPr/>
          <p:nvPr/>
        </p:nvSpPr>
        <p:spPr>
          <a:xfrm>
            <a:off x="5180547" y="4768328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3FCCAE1-E559-E490-B5D6-FE061576248B}"/>
              </a:ext>
            </a:extLst>
          </p:cNvPr>
          <p:cNvSpPr txBox="1"/>
          <p:nvPr/>
        </p:nvSpPr>
        <p:spPr>
          <a:xfrm>
            <a:off x="447064" y="1118684"/>
            <a:ext cx="9632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Sistema de Monitoramento registra as ações para acompanhamento e deliberação no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Comitê Local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 Estadual.</a:t>
            </a:r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4C8086A6-ED94-2C2F-7102-80792670E3B9}"/>
              </a:ext>
            </a:extLst>
          </p:cNvPr>
          <p:cNvSpPr/>
          <p:nvPr/>
        </p:nvSpPr>
        <p:spPr>
          <a:xfrm>
            <a:off x="10043711" y="155957"/>
            <a:ext cx="1948073" cy="64633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</a:t>
            </a:r>
          </a:p>
        </p:txBody>
      </p:sp>
      <p:pic>
        <p:nvPicPr>
          <p:cNvPr id="4" name="Gráfico 3" descr="Gráfico de decisão com preenchimento sólido">
            <a:extLst>
              <a:ext uri="{FF2B5EF4-FFF2-40B4-BE49-F238E27FC236}">
                <a16:creationId xmlns:a16="http://schemas.microsoft.com/office/drawing/2014/main" id="{DE3C978B-519A-B808-31ED-8C12823A51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5013" y="182934"/>
            <a:ext cx="592375" cy="5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87820"/>
      </p:ext>
    </p:extLst>
  </p:cSld>
  <p:clrMapOvr>
    <a:masterClrMapping/>
  </p:clrMapOvr>
  <p:transition spd="slow">
    <p:push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36CDD-A289-9578-4309-0E3D1CEAC7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Monitor com preenchimento sólido">
            <a:extLst>
              <a:ext uri="{FF2B5EF4-FFF2-40B4-BE49-F238E27FC236}">
                <a16:creationId xmlns:a16="http://schemas.microsoft.com/office/drawing/2014/main" id="{EC418AB3-BE57-E660-33A0-681096A92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91886" y="1126957"/>
            <a:ext cx="7598229" cy="6310246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9C7BDB9E-0C80-E2A4-D58C-C9CE51CE843C}"/>
              </a:ext>
            </a:extLst>
          </p:cNvPr>
          <p:cNvSpPr/>
          <p:nvPr/>
        </p:nvSpPr>
        <p:spPr>
          <a:xfrm>
            <a:off x="753980" y="2486527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Estado de São Paulo 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5E747DB1-9A4D-4036-03B4-AFE407B5BBB3}"/>
              </a:ext>
            </a:extLst>
          </p:cNvPr>
          <p:cNvSpPr/>
          <p:nvPr/>
        </p:nvSpPr>
        <p:spPr>
          <a:xfrm>
            <a:off x="2234525" y="2486526"/>
            <a:ext cx="1038066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DIMENSÃO DO PDF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D39F126C-B7DD-AFC0-C35F-73BFD1E64B61}"/>
              </a:ext>
            </a:extLst>
          </p:cNvPr>
          <p:cNvSpPr/>
          <p:nvPr/>
        </p:nvSpPr>
        <p:spPr>
          <a:xfrm>
            <a:off x="3325389" y="2494523"/>
            <a:ext cx="909727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DIGNIDADE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A8C964C1-3E95-498B-B461-DF095CEFF5E8}"/>
              </a:ext>
            </a:extLst>
          </p:cNvPr>
          <p:cNvSpPr/>
          <p:nvPr/>
        </p:nvSpPr>
        <p:spPr>
          <a:xfrm>
            <a:off x="4287914" y="2485549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PLANEJADO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1C599CC5-3EF8-21BE-A252-1B7000408E9D}"/>
              </a:ext>
            </a:extLst>
          </p:cNvPr>
          <p:cNvSpPr/>
          <p:nvPr/>
        </p:nvSpPr>
        <p:spPr>
          <a:xfrm>
            <a:off x="2234525" y="3059942"/>
            <a:ext cx="1038066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SAÚDE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F00D57C7-2636-7AF6-BC0F-F7C780603B2D}"/>
              </a:ext>
            </a:extLst>
          </p:cNvPr>
          <p:cNvSpPr/>
          <p:nvPr/>
        </p:nvSpPr>
        <p:spPr>
          <a:xfrm>
            <a:off x="3325389" y="3067939"/>
            <a:ext cx="909727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90%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EAB06433-6A97-2470-E6C0-EFB8E83A2018}"/>
              </a:ext>
            </a:extLst>
          </p:cNvPr>
          <p:cNvSpPr/>
          <p:nvPr/>
        </p:nvSpPr>
        <p:spPr>
          <a:xfrm>
            <a:off x="4287914" y="3058965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400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6BC29E3F-D645-7E87-F0BE-4265A95B4804}"/>
              </a:ext>
            </a:extLst>
          </p:cNvPr>
          <p:cNvSpPr/>
          <p:nvPr/>
        </p:nvSpPr>
        <p:spPr>
          <a:xfrm>
            <a:off x="2234525" y="3633358"/>
            <a:ext cx="1038066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CIDADANIA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2EC351F2-1FB2-6179-BA61-FECC60ABB734}"/>
              </a:ext>
            </a:extLst>
          </p:cNvPr>
          <p:cNvSpPr/>
          <p:nvPr/>
        </p:nvSpPr>
        <p:spPr>
          <a:xfrm>
            <a:off x="3325389" y="3641355"/>
            <a:ext cx="909727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80%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1CD2F2CE-FBC9-EB95-4C4F-8703381441AF}"/>
              </a:ext>
            </a:extLst>
          </p:cNvPr>
          <p:cNvSpPr/>
          <p:nvPr/>
        </p:nvSpPr>
        <p:spPr>
          <a:xfrm>
            <a:off x="4287914" y="36323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300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90D4FA16-ED7C-B90D-7E37-4A3D700A3319}"/>
              </a:ext>
            </a:extLst>
          </p:cNvPr>
          <p:cNvSpPr/>
          <p:nvPr/>
        </p:nvSpPr>
        <p:spPr>
          <a:xfrm>
            <a:off x="2234525" y="4206774"/>
            <a:ext cx="1038066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GERAÇÃO DE RENDA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B7F2A3DC-D859-3AC8-CF5A-4D49FA36FBD4}"/>
              </a:ext>
            </a:extLst>
          </p:cNvPr>
          <p:cNvSpPr/>
          <p:nvPr/>
        </p:nvSpPr>
        <p:spPr>
          <a:xfrm>
            <a:off x="3325389" y="4214771"/>
            <a:ext cx="909727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33%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704B3040-EBA0-86D7-2241-7B683ADE2C04}"/>
              </a:ext>
            </a:extLst>
          </p:cNvPr>
          <p:cNvSpPr/>
          <p:nvPr/>
        </p:nvSpPr>
        <p:spPr>
          <a:xfrm>
            <a:off x="4287914" y="4205797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1000</a:t>
            </a: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BA8F2CC8-3A74-E0EC-554A-A611C05568A1}"/>
              </a:ext>
            </a:extLst>
          </p:cNvPr>
          <p:cNvSpPr/>
          <p:nvPr/>
        </p:nvSpPr>
        <p:spPr>
          <a:xfrm>
            <a:off x="2234525" y="4780189"/>
            <a:ext cx="1038066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EDUCAÇÃO</a:t>
            </a:r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5EC9267D-11F6-94D6-6D01-669387FC374D}"/>
              </a:ext>
            </a:extLst>
          </p:cNvPr>
          <p:cNvSpPr/>
          <p:nvPr/>
        </p:nvSpPr>
        <p:spPr>
          <a:xfrm>
            <a:off x="3325389" y="4788186"/>
            <a:ext cx="909727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100%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CE0DB9CF-6549-9A1D-17E6-5F83FE28DFDA}"/>
              </a:ext>
            </a:extLst>
          </p:cNvPr>
          <p:cNvSpPr/>
          <p:nvPr/>
        </p:nvSpPr>
        <p:spPr>
          <a:xfrm>
            <a:off x="4287914" y="4779212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CD70E23A-8558-7102-695F-5BAA55DC1CB7}"/>
              </a:ext>
            </a:extLst>
          </p:cNvPr>
          <p:cNvSpPr/>
          <p:nvPr/>
        </p:nvSpPr>
        <p:spPr>
          <a:xfrm>
            <a:off x="737938" y="3056560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inclusão: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12/06/2025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F55063EF-09A3-2A40-24D3-2D7F72B14EB5}"/>
              </a:ext>
            </a:extLst>
          </p:cNvPr>
          <p:cNvSpPr/>
          <p:nvPr/>
        </p:nvSpPr>
        <p:spPr>
          <a:xfrm>
            <a:off x="737937" y="3641355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atualiz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P</a:t>
            </a: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20/07/2025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5C7B63FC-C3F6-B125-30E5-7C0F206E1C47}"/>
              </a:ext>
            </a:extLst>
          </p:cNvPr>
          <p:cNvSpPr txBox="1"/>
          <p:nvPr/>
        </p:nvSpPr>
        <p:spPr>
          <a:xfrm>
            <a:off x="6809892" y="1971211"/>
            <a:ext cx="48581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Métricas para o monitoramento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Estado </a:t>
            </a:r>
            <a:r>
              <a:rPr lang="pt-BR" b="1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(exemplos):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de dignidade total do estado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% de dignidade por dimensão do estado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Ações planejadas vs. Realizadas por dimensão e estado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Indicadores de vulnerabilidade dos beneficiários por dimensão do PDF </a:t>
            </a:r>
          </a:p>
        </p:txBody>
      </p:sp>
      <p:sp>
        <p:nvSpPr>
          <p:cNvPr id="46" name="Retângulo: Cantos Arredondados 45">
            <a:extLst>
              <a:ext uri="{FF2B5EF4-FFF2-40B4-BE49-F238E27FC236}">
                <a16:creationId xmlns:a16="http://schemas.microsoft.com/office/drawing/2014/main" id="{246E0942-015E-FC68-951D-711B4AB06B42}"/>
              </a:ext>
            </a:extLst>
          </p:cNvPr>
          <p:cNvSpPr/>
          <p:nvPr/>
        </p:nvSpPr>
        <p:spPr>
          <a:xfrm>
            <a:off x="748295" y="4209687"/>
            <a:ext cx="1443789" cy="10989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OBS:</a:t>
            </a:r>
          </a:p>
        </p:txBody>
      </p:sp>
      <p:sp>
        <p:nvSpPr>
          <p:cNvPr id="47" name="Retângulo: Cantos Arredondados 46">
            <a:extLst>
              <a:ext uri="{FF2B5EF4-FFF2-40B4-BE49-F238E27FC236}">
                <a16:creationId xmlns:a16="http://schemas.microsoft.com/office/drawing/2014/main" id="{D32B8675-4BF8-EF4D-18C2-74C7211AD976}"/>
              </a:ext>
            </a:extLst>
          </p:cNvPr>
          <p:cNvSpPr/>
          <p:nvPr/>
        </p:nvSpPr>
        <p:spPr>
          <a:xfrm>
            <a:off x="6840924" y="4234543"/>
            <a:ext cx="4708819" cy="533786"/>
          </a:xfrm>
          <a:prstGeom prst="roundRect">
            <a:avLst/>
          </a:prstGeom>
          <a:noFill/>
          <a:ln>
            <a:solidFill>
              <a:srgbClr val="F635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8" name="Conector: Angulado 47">
            <a:extLst>
              <a:ext uri="{FF2B5EF4-FFF2-40B4-BE49-F238E27FC236}">
                <a16:creationId xmlns:a16="http://schemas.microsoft.com/office/drawing/2014/main" id="{37129EE3-E3B4-37E0-481B-2263C67820F4}"/>
              </a:ext>
            </a:extLst>
          </p:cNvPr>
          <p:cNvCxnSpPr>
            <a:cxnSpLocks/>
            <a:stCxn id="47" idx="1"/>
            <a:endCxn id="49" idx="1"/>
          </p:cNvCxnSpPr>
          <p:nvPr/>
        </p:nvCxnSpPr>
        <p:spPr>
          <a:xfrm rot="10800000" flipH="1" flipV="1">
            <a:off x="6840923" y="4501436"/>
            <a:ext cx="9321" cy="1607030"/>
          </a:xfrm>
          <a:prstGeom prst="bentConnector3">
            <a:avLst>
              <a:gd name="adj1" fmla="val -2452527"/>
            </a:avLst>
          </a:prstGeom>
          <a:ln>
            <a:solidFill>
              <a:srgbClr val="F635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20A88C1D-B8B6-AE04-57EF-ADC75F405396}"/>
              </a:ext>
            </a:extLst>
          </p:cNvPr>
          <p:cNvSpPr txBox="1"/>
          <p:nvPr/>
        </p:nvSpPr>
        <p:spPr>
          <a:xfrm>
            <a:off x="6850245" y="5569857"/>
            <a:ext cx="3375542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Métricas utilizadas também para realização de uma avaliação de resultados do programa quanto a autonomia e reinserção social.</a:t>
            </a:r>
          </a:p>
        </p:txBody>
      </p:sp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7A724217-64B8-857F-5297-437D327720B9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Sistema de monitoramento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02D52E2-F1A0-BE68-8AB0-E874D24AA422}"/>
              </a:ext>
            </a:extLst>
          </p:cNvPr>
          <p:cNvSpPr/>
          <p:nvPr/>
        </p:nvSpPr>
        <p:spPr>
          <a:xfrm>
            <a:off x="5180547" y="2474665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REALIZA-DO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67A0A13A-B650-A915-1CD3-DF5CF29835A1}"/>
              </a:ext>
            </a:extLst>
          </p:cNvPr>
          <p:cNvSpPr/>
          <p:nvPr/>
        </p:nvSpPr>
        <p:spPr>
          <a:xfrm>
            <a:off x="5180547" y="30480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300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83D0D61C-EE2F-B16D-7467-781512580467}"/>
              </a:ext>
            </a:extLst>
          </p:cNvPr>
          <p:cNvSpPr/>
          <p:nvPr/>
        </p:nvSpPr>
        <p:spPr>
          <a:xfrm>
            <a:off x="5180547" y="3621497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240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B7A4786D-9586-45D0-9FB4-9D3B0561C5FE}"/>
              </a:ext>
            </a:extLst>
          </p:cNvPr>
          <p:cNvSpPr/>
          <p:nvPr/>
        </p:nvSpPr>
        <p:spPr>
          <a:xfrm>
            <a:off x="5180547" y="4194913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333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3D87563D-95E5-6858-8421-3423B5467BEF}"/>
              </a:ext>
            </a:extLst>
          </p:cNvPr>
          <p:cNvSpPr/>
          <p:nvPr/>
        </p:nvSpPr>
        <p:spPr>
          <a:xfrm>
            <a:off x="5180547" y="4768328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30726F9-6678-0A8C-B283-03221F097815}"/>
              </a:ext>
            </a:extLst>
          </p:cNvPr>
          <p:cNvSpPr txBox="1"/>
          <p:nvPr/>
        </p:nvSpPr>
        <p:spPr>
          <a:xfrm>
            <a:off x="447064" y="1118684"/>
            <a:ext cx="9632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Sistema de Monitoramento registra as ações para acompanhamento e deliberação no </a:t>
            </a: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Comitê Local e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Estadual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D6648273-1818-0871-7D1A-909330BCD621}"/>
              </a:ext>
            </a:extLst>
          </p:cNvPr>
          <p:cNvSpPr/>
          <p:nvPr/>
        </p:nvSpPr>
        <p:spPr>
          <a:xfrm>
            <a:off x="10043711" y="155957"/>
            <a:ext cx="1948073" cy="64633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</a:t>
            </a:r>
          </a:p>
        </p:txBody>
      </p:sp>
      <p:pic>
        <p:nvPicPr>
          <p:cNvPr id="17" name="Gráfico 16" descr="Gráfico de decisão com preenchimento sólido">
            <a:extLst>
              <a:ext uri="{FF2B5EF4-FFF2-40B4-BE49-F238E27FC236}">
                <a16:creationId xmlns:a16="http://schemas.microsoft.com/office/drawing/2014/main" id="{471724D7-562A-9D15-456E-1E3BF3D0AD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5013" y="182934"/>
            <a:ext cx="592375" cy="592375"/>
          </a:xfrm>
          <a:prstGeom prst="rect">
            <a:avLst/>
          </a:prstGeom>
        </p:spPr>
      </p:pic>
      <p:grpSp>
        <p:nvGrpSpPr>
          <p:cNvPr id="18" name="Agrupar 17">
            <a:extLst>
              <a:ext uri="{FF2B5EF4-FFF2-40B4-BE49-F238E27FC236}">
                <a16:creationId xmlns:a16="http://schemas.microsoft.com/office/drawing/2014/main" id="{3593737A-9472-FBD7-FE85-2EA1B35154BC}"/>
              </a:ext>
            </a:extLst>
          </p:cNvPr>
          <p:cNvGrpSpPr/>
          <p:nvPr/>
        </p:nvGrpSpPr>
        <p:grpSpPr>
          <a:xfrm>
            <a:off x="8538016" y="44979"/>
            <a:ext cx="3299809" cy="2365901"/>
            <a:chOff x="8828401" y="-4307"/>
            <a:chExt cx="3299809" cy="2365901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5165BE28-3C51-5EE2-3452-08E96593F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842" b="90000" l="9811" r="89811">
                          <a14:foregroundMark x1="45283" y1="6842" x2="45283" y2="684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8401" y="-4307"/>
              <a:ext cx="3299809" cy="2365901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D95E802C-26D8-B5A6-9C2E-B6A9A57EAC01}"/>
                </a:ext>
              </a:extLst>
            </p:cNvPr>
            <p:cNvSpPr txBox="1"/>
            <p:nvPr/>
          </p:nvSpPr>
          <p:spPr>
            <a:xfrm>
              <a:off x="9405344" y="577674"/>
              <a:ext cx="193765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/>
                <a:t>Realizar dupla checagem com todos os dados secundários disponíveis (</a:t>
              </a:r>
              <a:r>
                <a:rPr lang="pt-BR" sz="1400" dirty="0" err="1"/>
                <a:t>SUSweb</a:t>
              </a:r>
              <a:r>
                <a:rPr lang="pt-BR" sz="1400" dirty="0"/>
                <a:t>, Censo SUAS, </a:t>
              </a:r>
              <a:r>
                <a:rPr lang="pt-BR" sz="1400" dirty="0" err="1"/>
                <a:t>etc</a:t>
              </a:r>
              <a:r>
                <a:rPr lang="pt-BR" sz="1400" dirty="0"/>
                <a:t>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9313455"/>
      </p:ext>
    </p:extLst>
  </p:cSld>
  <p:clrMapOvr>
    <a:masterClrMapping/>
  </p:clrMapOvr>
  <p:transition spd="slow">
    <p:push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4720E-57D2-B9E4-E2AF-9F16B7E96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Monitor com preenchimento sólido">
            <a:extLst>
              <a:ext uri="{FF2B5EF4-FFF2-40B4-BE49-F238E27FC236}">
                <a16:creationId xmlns:a16="http://schemas.microsoft.com/office/drawing/2014/main" id="{B0F5A560-D2E1-BB22-6C3E-F0809B62C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91886" y="1126957"/>
            <a:ext cx="7598229" cy="6310246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C62BD0F2-E375-6DEC-F542-5EC024FFE2BA}"/>
              </a:ext>
            </a:extLst>
          </p:cNvPr>
          <p:cNvSpPr/>
          <p:nvPr/>
        </p:nvSpPr>
        <p:spPr>
          <a:xfrm>
            <a:off x="753980" y="2486527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Estado de São Paulo 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B97DC912-DBE4-67A5-56D6-1AEF435D021F}"/>
              </a:ext>
            </a:extLst>
          </p:cNvPr>
          <p:cNvSpPr/>
          <p:nvPr/>
        </p:nvSpPr>
        <p:spPr>
          <a:xfrm>
            <a:off x="2234525" y="2486526"/>
            <a:ext cx="1038066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DIMENSÃO DO PDF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EE46720C-39C8-C65C-A57A-D8FA43349CFA}"/>
              </a:ext>
            </a:extLst>
          </p:cNvPr>
          <p:cNvSpPr/>
          <p:nvPr/>
        </p:nvSpPr>
        <p:spPr>
          <a:xfrm>
            <a:off x="3325389" y="2494523"/>
            <a:ext cx="909727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DIGNIDADE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22E9E16D-C877-6171-652A-2AA56F18439D}"/>
              </a:ext>
            </a:extLst>
          </p:cNvPr>
          <p:cNvSpPr/>
          <p:nvPr/>
        </p:nvSpPr>
        <p:spPr>
          <a:xfrm>
            <a:off x="4287914" y="2485549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PLANEJADO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B619C4F3-5876-9456-76EE-670B69A6B767}"/>
              </a:ext>
            </a:extLst>
          </p:cNvPr>
          <p:cNvSpPr/>
          <p:nvPr/>
        </p:nvSpPr>
        <p:spPr>
          <a:xfrm>
            <a:off x="2234525" y="3059942"/>
            <a:ext cx="1038066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SAÚDE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2434C2AC-799A-70C9-706A-FEAE04C8F54D}"/>
              </a:ext>
            </a:extLst>
          </p:cNvPr>
          <p:cNvSpPr/>
          <p:nvPr/>
        </p:nvSpPr>
        <p:spPr>
          <a:xfrm>
            <a:off x="3325389" y="3067939"/>
            <a:ext cx="909727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90%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DBAE44E2-72FD-B52A-8F37-52C47ED85D5B}"/>
              </a:ext>
            </a:extLst>
          </p:cNvPr>
          <p:cNvSpPr/>
          <p:nvPr/>
        </p:nvSpPr>
        <p:spPr>
          <a:xfrm>
            <a:off x="4287914" y="3058965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400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137C0805-CD27-DAC1-86F8-3AC5941185A9}"/>
              </a:ext>
            </a:extLst>
          </p:cNvPr>
          <p:cNvSpPr/>
          <p:nvPr/>
        </p:nvSpPr>
        <p:spPr>
          <a:xfrm>
            <a:off x="2234525" y="3633358"/>
            <a:ext cx="1038066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CIDADANIA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EACE44F3-7137-5B93-F8E3-CD2140C4076D}"/>
              </a:ext>
            </a:extLst>
          </p:cNvPr>
          <p:cNvSpPr/>
          <p:nvPr/>
        </p:nvSpPr>
        <p:spPr>
          <a:xfrm>
            <a:off x="3325389" y="3641355"/>
            <a:ext cx="909727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80%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E8050790-989F-2465-2E21-C17B0A4A598C}"/>
              </a:ext>
            </a:extLst>
          </p:cNvPr>
          <p:cNvSpPr/>
          <p:nvPr/>
        </p:nvSpPr>
        <p:spPr>
          <a:xfrm>
            <a:off x="4287914" y="36323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300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BDDC6B87-EA41-37E7-CCAF-9A3BF811E6DB}"/>
              </a:ext>
            </a:extLst>
          </p:cNvPr>
          <p:cNvSpPr/>
          <p:nvPr/>
        </p:nvSpPr>
        <p:spPr>
          <a:xfrm>
            <a:off x="2234525" y="4206774"/>
            <a:ext cx="1038066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GERAÇÃO DE RENDA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AE54D4C8-5DD6-5ECF-32D4-606A543DBAC2}"/>
              </a:ext>
            </a:extLst>
          </p:cNvPr>
          <p:cNvSpPr/>
          <p:nvPr/>
        </p:nvSpPr>
        <p:spPr>
          <a:xfrm>
            <a:off x="3325389" y="4214771"/>
            <a:ext cx="909727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33%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A8A9B978-81BD-0D29-7358-A364DBF17AC5}"/>
              </a:ext>
            </a:extLst>
          </p:cNvPr>
          <p:cNvSpPr/>
          <p:nvPr/>
        </p:nvSpPr>
        <p:spPr>
          <a:xfrm>
            <a:off x="4287914" y="4205797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1000</a:t>
            </a: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155CCD15-8EBF-6863-99E5-4B1941A6F060}"/>
              </a:ext>
            </a:extLst>
          </p:cNvPr>
          <p:cNvSpPr/>
          <p:nvPr/>
        </p:nvSpPr>
        <p:spPr>
          <a:xfrm>
            <a:off x="2234525" y="4780189"/>
            <a:ext cx="1038066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EDUCAÇÃO</a:t>
            </a:r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F28C818A-91C4-BCA2-363F-5E9C1F5571FA}"/>
              </a:ext>
            </a:extLst>
          </p:cNvPr>
          <p:cNvSpPr/>
          <p:nvPr/>
        </p:nvSpPr>
        <p:spPr>
          <a:xfrm>
            <a:off x="3325389" y="4788186"/>
            <a:ext cx="909727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100%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9BDAAEA0-F647-C217-EB1F-AF3A1B637E0D}"/>
              </a:ext>
            </a:extLst>
          </p:cNvPr>
          <p:cNvSpPr/>
          <p:nvPr/>
        </p:nvSpPr>
        <p:spPr>
          <a:xfrm>
            <a:off x="4287914" y="4779212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B17A866A-7BBA-1168-D58A-F46BCAB52E65}"/>
              </a:ext>
            </a:extLst>
          </p:cNvPr>
          <p:cNvSpPr/>
          <p:nvPr/>
        </p:nvSpPr>
        <p:spPr>
          <a:xfrm>
            <a:off x="737938" y="3056560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inclusão: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12/06/2025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32692E49-C4A1-D3A2-0793-F2E1E313DE11}"/>
              </a:ext>
            </a:extLst>
          </p:cNvPr>
          <p:cNvSpPr/>
          <p:nvPr/>
        </p:nvSpPr>
        <p:spPr>
          <a:xfrm>
            <a:off x="737937" y="3641355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atualiz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P</a:t>
            </a: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20/07/2025</a:t>
            </a:r>
          </a:p>
        </p:txBody>
      </p:sp>
      <p:sp>
        <p:nvSpPr>
          <p:cNvPr id="46" name="Retângulo: Cantos Arredondados 45">
            <a:extLst>
              <a:ext uri="{FF2B5EF4-FFF2-40B4-BE49-F238E27FC236}">
                <a16:creationId xmlns:a16="http://schemas.microsoft.com/office/drawing/2014/main" id="{CAD2754C-CB39-D7CD-0C9C-E009FF975DAF}"/>
              </a:ext>
            </a:extLst>
          </p:cNvPr>
          <p:cNvSpPr/>
          <p:nvPr/>
        </p:nvSpPr>
        <p:spPr>
          <a:xfrm>
            <a:off x="748295" y="4209687"/>
            <a:ext cx="1443789" cy="10989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OBS:</a:t>
            </a:r>
          </a:p>
        </p:txBody>
      </p:sp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8C7F712E-9C3A-C5F7-8B61-1C63EEB981B2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Sistema de monitoramento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F2A7E469-7FBA-6BE4-1A1C-402FE96CA8DD}"/>
              </a:ext>
            </a:extLst>
          </p:cNvPr>
          <p:cNvSpPr/>
          <p:nvPr/>
        </p:nvSpPr>
        <p:spPr>
          <a:xfrm>
            <a:off x="5180547" y="2474665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REALIZA-DO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E3C410CE-9E73-935D-4C9B-4FC2EB8FF4C9}"/>
              </a:ext>
            </a:extLst>
          </p:cNvPr>
          <p:cNvSpPr/>
          <p:nvPr/>
        </p:nvSpPr>
        <p:spPr>
          <a:xfrm>
            <a:off x="5180547" y="30480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300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4D2CF4CC-A928-CD7C-13FE-642142BCC790}"/>
              </a:ext>
            </a:extLst>
          </p:cNvPr>
          <p:cNvSpPr/>
          <p:nvPr/>
        </p:nvSpPr>
        <p:spPr>
          <a:xfrm>
            <a:off x="5180547" y="3621497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240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76C24026-E6A8-E282-81D0-2287AB00AA98}"/>
              </a:ext>
            </a:extLst>
          </p:cNvPr>
          <p:cNvSpPr/>
          <p:nvPr/>
        </p:nvSpPr>
        <p:spPr>
          <a:xfrm>
            <a:off x="5180547" y="4194913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333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92254CA-BC78-4ECD-0CF4-3FC29AF7998B}"/>
              </a:ext>
            </a:extLst>
          </p:cNvPr>
          <p:cNvSpPr/>
          <p:nvPr/>
        </p:nvSpPr>
        <p:spPr>
          <a:xfrm>
            <a:off x="5180547" y="4768328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7EC0A9C-2398-AF00-A21F-0B01CA885F38}"/>
              </a:ext>
            </a:extLst>
          </p:cNvPr>
          <p:cNvSpPr txBox="1"/>
          <p:nvPr/>
        </p:nvSpPr>
        <p:spPr>
          <a:xfrm>
            <a:off x="447064" y="1118684"/>
            <a:ext cx="9632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Sistema de Monitoramento registra as ações para acompanhamento e deliberação no </a:t>
            </a: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Comitê Local e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Estadual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0542F6E-6578-F6D8-6B88-7443407BC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852" y="1716113"/>
            <a:ext cx="4206240" cy="446116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E7D7A4F-8195-6EF8-D25D-5AEF9AE47C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7122" y="4286565"/>
            <a:ext cx="2171699" cy="1890712"/>
          </a:xfrm>
          <a:prstGeom prst="rect">
            <a:avLst/>
          </a:prstGeom>
        </p:spPr>
      </p:pic>
      <p:sp>
        <p:nvSpPr>
          <p:cNvPr id="17" name="Google Shape;125;p15">
            <a:extLst>
              <a:ext uri="{FF2B5EF4-FFF2-40B4-BE49-F238E27FC236}">
                <a16:creationId xmlns:a16="http://schemas.microsoft.com/office/drawing/2014/main" id="{9094B14E-51DE-24D0-169D-0CFAF38AA008}"/>
              </a:ext>
            </a:extLst>
          </p:cNvPr>
          <p:cNvSpPr txBox="1"/>
          <p:nvPr/>
        </p:nvSpPr>
        <p:spPr>
          <a:xfrm>
            <a:off x="5429425" y="3454835"/>
            <a:ext cx="2684581" cy="15549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800"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Comitê discute a resolutividade dos setores a partir de um sistema de monitoramento mensal 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6F2F9C46-AF00-CB82-B0E5-6160D2E05AC9}"/>
              </a:ext>
            </a:extLst>
          </p:cNvPr>
          <p:cNvSpPr/>
          <p:nvPr/>
        </p:nvSpPr>
        <p:spPr>
          <a:xfrm>
            <a:off x="10043711" y="155957"/>
            <a:ext cx="1948073" cy="64633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pt-BR" sz="1100" b="1" dirty="0"/>
              <a:t>ALTERNATIVA A</a:t>
            </a:r>
          </a:p>
        </p:txBody>
      </p:sp>
      <p:pic>
        <p:nvPicPr>
          <p:cNvPr id="20" name="Gráfico 19" descr="Gráfico de decisão com preenchimento sólido">
            <a:extLst>
              <a:ext uri="{FF2B5EF4-FFF2-40B4-BE49-F238E27FC236}">
                <a16:creationId xmlns:a16="http://schemas.microsoft.com/office/drawing/2014/main" id="{A5DD1523-A37A-9580-5621-465FA45534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25013" y="182934"/>
            <a:ext cx="592375" cy="5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762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A6FFF1D-7609-0C81-5723-E40D8A5A5A00}"/>
              </a:ext>
            </a:extLst>
          </p:cNvPr>
          <p:cNvSpPr txBox="1"/>
          <p:nvPr/>
        </p:nvSpPr>
        <p:spPr>
          <a:xfrm>
            <a:off x="11273564" y="389907"/>
            <a:ext cx="572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13402AFA-0194-9346-F548-C48D614BE5D0}"/>
              </a:ext>
            </a:extLst>
          </p:cNvPr>
          <p:cNvCxnSpPr>
            <a:cxnSpLocks/>
          </p:cNvCxnSpPr>
          <p:nvPr/>
        </p:nvCxnSpPr>
        <p:spPr>
          <a:xfrm flipH="1">
            <a:off x="410288" y="799444"/>
            <a:ext cx="11311812" cy="0"/>
          </a:xfrm>
          <a:prstGeom prst="line">
            <a:avLst/>
          </a:prstGeom>
          <a:ln w="9525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3932015A-46C6-A863-B425-B44664035DC1}"/>
              </a:ext>
            </a:extLst>
          </p:cNvPr>
          <p:cNvSpPr txBox="1">
            <a:spLocks/>
          </p:cNvSpPr>
          <p:nvPr/>
        </p:nvSpPr>
        <p:spPr>
          <a:xfrm>
            <a:off x="318551" y="483842"/>
            <a:ext cx="8562720" cy="2847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 GENTE PARANÁ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9EF71C2-58B3-1990-6438-D6674FC3F90C}"/>
              </a:ext>
            </a:extLst>
          </p:cNvPr>
          <p:cNvGrpSpPr/>
          <p:nvPr/>
        </p:nvGrpSpPr>
        <p:grpSpPr>
          <a:xfrm>
            <a:off x="1249569" y="6892940"/>
            <a:ext cx="1868863" cy="1729292"/>
            <a:chOff x="5093268" y="245879"/>
            <a:chExt cx="2939108" cy="3165193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0D7B9846-A0F0-39A1-11CC-7F96E128A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93268" y="245879"/>
              <a:ext cx="2939108" cy="3165193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C8236C66-6F2C-57F7-EEC4-6345E8AE1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60" y="2276374"/>
              <a:ext cx="334997" cy="310365"/>
            </a:xfrm>
            <a:prstGeom prst="rect">
              <a:avLst/>
            </a:prstGeom>
          </p:spPr>
        </p:pic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CE75802-79DF-7F6A-C11D-E0E51B34E08D}"/>
              </a:ext>
            </a:extLst>
          </p:cNvPr>
          <p:cNvSpPr/>
          <p:nvPr/>
        </p:nvSpPr>
        <p:spPr>
          <a:xfrm>
            <a:off x="4871315" y="7870539"/>
            <a:ext cx="1780025" cy="3406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8E695664-00A5-5372-0CB8-27B9AE162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959" y="7087734"/>
            <a:ext cx="1339705" cy="1339705"/>
          </a:xfrm>
          <a:prstGeom prst="rect">
            <a:avLst/>
          </a:prstGeom>
        </p:spPr>
      </p:pic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61D1393B-679F-CEF1-EB92-000C0930E80E}"/>
              </a:ext>
            </a:extLst>
          </p:cNvPr>
          <p:cNvSpPr/>
          <p:nvPr/>
        </p:nvSpPr>
        <p:spPr>
          <a:xfrm>
            <a:off x="11998960" y="6289040"/>
            <a:ext cx="518160" cy="711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44557E0-473E-3C0B-46B2-9C0C4CCA3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652" y="994477"/>
            <a:ext cx="11792445" cy="496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629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A6FFF1D-7609-0C81-5723-E40D8A5A5A00}"/>
              </a:ext>
            </a:extLst>
          </p:cNvPr>
          <p:cNvSpPr txBox="1"/>
          <p:nvPr/>
        </p:nvSpPr>
        <p:spPr>
          <a:xfrm>
            <a:off x="11273564" y="389907"/>
            <a:ext cx="572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13402AFA-0194-9346-F548-C48D614BE5D0}"/>
              </a:ext>
            </a:extLst>
          </p:cNvPr>
          <p:cNvCxnSpPr>
            <a:cxnSpLocks/>
          </p:cNvCxnSpPr>
          <p:nvPr/>
        </p:nvCxnSpPr>
        <p:spPr>
          <a:xfrm flipH="1">
            <a:off x="410288" y="799444"/>
            <a:ext cx="11311812" cy="0"/>
          </a:xfrm>
          <a:prstGeom prst="line">
            <a:avLst/>
          </a:prstGeom>
          <a:ln w="9525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3932015A-46C6-A863-B425-B44664035DC1}"/>
              </a:ext>
            </a:extLst>
          </p:cNvPr>
          <p:cNvSpPr txBox="1">
            <a:spLocks/>
          </p:cNvSpPr>
          <p:nvPr/>
        </p:nvSpPr>
        <p:spPr>
          <a:xfrm>
            <a:off x="318551" y="483842"/>
            <a:ext cx="8562720" cy="2847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 GENTE PARANÁ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9EF71C2-58B3-1990-6438-D6674FC3F90C}"/>
              </a:ext>
            </a:extLst>
          </p:cNvPr>
          <p:cNvGrpSpPr/>
          <p:nvPr/>
        </p:nvGrpSpPr>
        <p:grpSpPr>
          <a:xfrm>
            <a:off x="1249569" y="6892940"/>
            <a:ext cx="1868863" cy="1729292"/>
            <a:chOff x="5093268" y="245879"/>
            <a:chExt cx="2939108" cy="3165193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0D7B9846-A0F0-39A1-11CC-7F96E128A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93268" y="245879"/>
              <a:ext cx="2939108" cy="3165193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C8236C66-6F2C-57F7-EEC4-6345E8AE1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60" y="2276374"/>
              <a:ext cx="334997" cy="310365"/>
            </a:xfrm>
            <a:prstGeom prst="rect">
              <a:avLst/>
            </a:prstGeom>
          </p:spPr>
        </p:pic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CE75802-79DF-7F6A-C11D-E0E51B34E08D}"/>
              </a:ext>
            </a:extLst>
          </p:cNvPr>
          <p:cNvSpPr/>
          <p:nvPr/>
        </p:nvSpPr>
        <p:spPr>
          <a:xfrm>
            <a:off x="4871315" y="7870539"/>
            <a:ext cx="1780025" cy="3406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8E695664-00A5-5372-0CB8-27B9AE162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959" y="7087734"/>
            <a:ext cx="1339705" cy="1339705"/>
          </a:xfrm>
          <a:prstGeom prst="rect">
            <a:avLst/>
          </a:prstGeom>
        </p:spPr>
      </p:pic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61D1393B-679F-CEF1-EB92-000C0930E80E}"/>
              </a:ext>
            </a:extLst>
          </p:cNvPr>
          <p:cNvSpPr/>
          <p:nvPr/>
        </p:nvSpPr>
        <p:spPr>
          <a:xfrm>
            <a:off x="11998960" y="6289040"/>
            <a:ext cx="518160" cy="711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8D66679-0BAC-7BA4-11BC-59CD8BA8E1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914" y="1451751"/>
            <a:ext cx="11887564" cy="370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3856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13402AFA-0194-9346-F548-C48D614BE5D0}"/>
              </a:ext>
            </a:extLst>
          </p:cNvPr>
          <p:cNvCxnSpPr>
            <a:cxnSpLocks/>
          </p:cNvCxnSpPr>
          <p:nvPr/>
        </p:nvCxnSpPr>
        <p:spPr>
          <a:xfrm flipH="1">
            <a:off x="410288" y="799444"/>
            <a:ext cx="11311812" cy="0"/>
          </a:xfrm>
          <a:prstGeom prst="line">
            <a:avLst/>
          </a:prstGeom>
          <a:ln w="9525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3932015A-46C6-A863-B425-B44664035DC1}"/>
              </a:ext>
            </a:extLst>
          </p:cNvPr>
          <p:cNvSpPr txBox="1">
            <a:spLocks/>
          </p:cNvSpPr>
          <p:nvPr/>
        </p:nvSpPr>
        <p:spPr>
          <a:xfrm>
            <a:off x="318551" y="483842"/>
            <a:ext cx="8562720" cy="2847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 GENTE PARANÁ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9EF71C2-58B3-1990-6438-D6674FC3F90C}"/>
              </a:ext>
            </a:extLst>
          </p:cNvPr>
          <p:cNvGrpSpPr/>
          <p:nvPr/>
        </p:nvGrpSpPr>
        <p:grpSpPr>
          <a:xfrm>
            <a:off x="1249569" y="6892940"/>
            <a:ext cx="1868863" cy="1729292"/>
            <a:chOff x="5093268" y="245879"/>
            <a:chExt cx="2939108" cy="3165193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0D7B9846-A0F0-39A1-11CC-7F96E128A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93268" y="245879"/>
              <a:ext cx="2939108" cy="3165193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C8236C66-6F2C-57F7-EEC4-6345E8AE1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60" y="2276374"/>
              <a:ext cx="334997" cy="310365"/>
            </a:xfrm>
            <a:prstGeom prst="rect">
              <a:avLst/>
            </a:prstGeom>
          </p:spPr>
        </p:pic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CE75802-79DF-7F6A-C11D-E0E51B34E08D}"/>
              </a:ext>
            </a:extLst>
          </p:cNvPr>
          <p:cNvSpPr/>
          <p:nvPr/>
        </p:nvSpPr>
        <p:spPr>
          <a:xfrm>
            <a:off x="4871315" y="7870539"/>
            <a:ext cx="1780025" cy="3406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8E695664-00A5-5372-0CB8-27B9AE162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959" y="7087734"/>
            <a:ext cx="1339705" cy="133970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0089508-FB4F-B410-25DE-C85C229C8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88722" y="-1019745"/>
            <a:ext cx="16099871" cy="889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5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CBC28-E7F5-4FA8-38C2-D790BEC76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552AB8B-DC4B-6847-CA75-2CFD6AF8C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037" y="867575"/>
            <a:ext cx="4222450" cy="5784096"/>
          </a:xfrm>
          <a:prstGeom prst="rect">
            <a:avLst/>
          </a:prstGeom>
        </p:spPr>
      </p:pic>
      <p:sp>
        <p:nvSpPr>
          <p:cNvPr id="4" name="Google Shape;103;p14">
            <a:extLst>
              <a:ext uri="{FF2B5EF4-FFF2-40B4-BE49-F238E27FC236}">
                <a16:creationId xmlns:a16="http://schemas.microsoft.com/office/drawing/2014/main" id="{E46EDB76-6658-A908-4886-858844DDE742}"/>
              </a:ext>
            </a:extLst>
          </p:cNvPr>
          <p:cNvSpPr txBox="1"/>
          <p:nvPr/>
        </p:nvSpPr>
        <p:spPr>
          <a:xfrm>
            <a:off x="191378" y="206329"/>
            <a:ext cx="11033700" cy="938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Pactuação de participação</a:t>
            </a:r>
            <a:b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162851CC-CE8B-EF15-38E4-2850A7BC0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228" y="2110930"/>
            <a:ext cx="5811061" cy="311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72433"/>
      </p:ext>
    </p:extLst>
  </p:cSld>
  <p:clrMapOvr>
    <a:masterClrMapping/>
  </p:clrMapOvr>
  <p:transition spd="slow">
    <p:push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13402AFA-0194-9346-F548-C48D614BE5D0}"/>
              </a:ext>
            </a:extLst>
          </p:cNvPr>
          <p:cNvCxnSpPr>
            <a:cxnSpLocks/>
          </p:cNvCxnSpPr>
          <p:nvPr/>
        </p:nvCxnSpPr>
        <p:spPr>
          <a:xfrm flipH="1">
            <a:off x="410288" y="799444"/>
            <a:ext cx="11311812" cy="0"/>
          </a:xfrm>
          <a:prstGeom prst="line">
            <a:avLst/>
          </a:prstGeom>
          <a:ln w="9525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3932015A-46C6-A863-B425-B44664035DC1}"/>
              </a:ext>
            </a:extLst>
          </p:cNvPr>
          <p:cNvSpPr txBox="1">
            <a:spLocks/>
          </p:cNvSpPr>
          <p:nvPr/>
        </p:nvSpPr>
        <p:spPr>
          <a:xfrm>
            <a:off x="318551" y="483842"/>
            <a:ext cx="8562720" cy="2847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 GENTE PARANÁ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9EF71C2-58B3-1990-6438-D6674FC3F90C}"/>
              </a:ext>
            </a:extLst>
          </p:cNvPr>
          <p:cNvGrpSpPr/>
          <p:nvPr/>
        </p:nvGrpSpPr>
        <p:grpSpPr>
          <a:xfrm>
            <a:off x="1249569" y="6892940"/>
            <a:ext cx="1868863" cy="1729292"/>
            <a:chOff x="5093268" y="245879"/>
            <a:chExt cx="2939108" cy="3165193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0D7B9846-A0F0-39A1-11CC-7F96E128A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93268" y="245879"/>
              <a:ext cx="2939108" cy="3165193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C8236C66-6F2C-57F7-EEC4-6345E8AE1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60" y="2276374"/>
              <a:ext cx="334997" cy="310365"/>
            </a:xfrm>
            <a:prstGeom prst="rect">
              <a:avLst/>
            </a:prstGeom>
          </p:spPr>
        </p:pic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CE75802-79DF-7F6A-C11D-E0E51B34E08D}"/>
              </a:ext>
            </a:extLst>
          </p:cNvPr>
          <p:cNvSpPr/>
          <p:nvPr/>
        </p:nvSpPr>
        <p:spPr>
          <a:xfrm>
            <a:off x="4871315" y="7870539"/>
            <a:ext cx="1780025" cy="3406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8E695664-00A5-5372-0CB8-27B9AE162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959" y="7087734"/>
            <a:ext cx="1339705" cy="1339705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70983056-34E3-CD08-A5F1-65479745E0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959" y="1057507"/>
            <a:ext cx="10884141" cy="5385062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3C72CB86-5357-A4ED-9709-6D0F005AB410}"/>
              </a:ext>
            </a:extLst>
          </p:cNvPr>
          <p:cNvSpPr/>
          <p:nvPr/>
        </p:nvSpPr>
        <p:spPr>
          <a:xfrm>
            <a:off x="11313762" y="5920032"/>
            <a:ext cx="471638" cy="5995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3866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13402AFA-0194-9346-F548-C48D614BE5D0}"/>
              </a:ext>
            </a:extLst>
          </p:cNvPr>
          <p:cNvCxnSpPr>
            <a:cxnSpLocks/>
          </p:cNvCxnSpPr>
          <p:nvPr/>
        </p:nvCxnSpPr>
        <p:spPr>
          <a:xfrm flipH="1">
            <a:off x="410288" y="799444"/>
            <a:ext cx="11311812" cy="0"/>
          </a:xfrm>
          <a:prstGeom prst="line">
            <a:avLst/>
          </a:prstGeom>
          <a:ln w="9525">
            <a:solidFill>
              <a:srgbClr val="FBC6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3932015A-46C6-A863-B425-B44664035DC1}"/>
              </a:ext>
            </a:extLst>
          </p:cNvPr>
          <p:cNvSpPr txBox="1">
            <a:spLocks/>
          </p:cNvSpPr>
          <p:nvPr/>
        </p:nvSpPr>
        <p:spPr>
          <a:xfrm>
            <a:off x="318551" y="483842"/>
            <a:ext cx="8562720" cy="2847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258DB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 GENTE PARANÁ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9EF71C2-58B3-1990-6438-D6674FC3F90C}"/>
              </a:ext>
            </a:extLst>
          </p:cNvPr>
          <p:cNvGrpSpPr/>
          <p:nvPr/>
        </p:nvGrpSpPr>
        <p:grpSpPr>
          <a:xfrm>
            <a:off x="1249569" y="6892940"/>
            <a:ext cx="1868863" cy="1729292"/>
            <a:chOff x="5093268" y="245879"/>
            <a:chExt cx="2939108" cy="3165193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0D7B9846-A0F0-39A1-11CC-7F96E128A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93268" y="245879"/>
              <a:ext cx="2939108" cy="3165193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C8236C66-6F2C-57F7-EEC4-6345E8AE1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860" y="2276374"/>
              <a:ext cx="334997" cy="310365"/>
            </a:xfrm>
            <a:prstGeom prst="rect">
              <a:avLst/>
            </a:prstGeom>
          </p:spPr>
        </p:pic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CE75802-79DF-7F6A-C11D-E0E51B34E08D}"/>
              </a:ext>
            </a:extLst>
          </p:cNvPr>
          <p:cNvSpPr/>
          <p:nvPr/>
        </p:nvSpPr>
        <p:spPr>
          <a:xfrm>
            <a:off x="4871315" y="7870539"/>
            <a:ext cx="1780025" cy="3406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8E695664-00A5-5372-0CB8-27B9AE162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959" y="7087734"/>
            <a:ext cx="1339705" cy="1339705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3C72CB86-5357-A4ED-9709-6D0F005AB410}"/>
              </a:ext>
            </a:extLst>
          </p:cNvPr>
          <p:cNvSpPr/>
          <p:nvPr/>
        </p:nvSpPr>
        <p:spPr>
          <a:xfrm>
            <a:off x="11313762" y="5920032"/>
            <a:ext cx="471638" cy="5995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C30000C-BC6A-C780-B578-FD94A23613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551" y="1756304"/>
            <a:ext cx="11287845" cy="332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7336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E51AE-22C2-2901-2241-0446F8CFC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Monitor com preenchimento sólido">
            <a:extLst>
              <a:ext uri="{FF2B5EF4-FFF2-40B4-BE49-F238E27FC236}">
                <a16:creationId xmlns:a16="http://schemas.microsoft.com/office/drawing/2014/main" id="{24DA8B7C-0466-A140-4B47-A32941E13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91886" y="1126957"/>
            <a:ext cx="7598229" cy="6310246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6A1EFEB3-4651-584B-FD2E-E7D12F66DE3E}"/>
              </a:ext>
            </a:extLst>
          </p:cNvPr>
          <p:cNvSpPr/>
          <p:nvPr/>
        </p:nvSpPr>
        <p:spPr>
          <a:xfrm>
            <a:off x="753980" y="2486527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Estado de São Paulo 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545A6BD3-AB40-D998-31E6-8C31D3318432}"/>
              </a:ext>
            </a:extLst>
          </p:cNvPr>
          <p:cNvSpPr/>
          <p:nvPr/>
        </p:nvSpPr>
        <p:spPr>
          <a:xfrm>
            <a:off x="2234525" y="2486526"/>
            <a:ext cx="1038066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DIMENSÃO DO PDF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79210369-71D2-AA41-D720-0E77B5644ADF}"/>
              </a:ext>
            </a:extLst>
          </p:cNvPr>
          <p:cNvSpPr/>
          <p:nvPr/>
        </p:nvSpPr>
        <p:spPr>
          <a:xfrm>
            <a:off x="3325389" y="2494523"/>
            <a:ext cx="909727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DIGNIDADE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4BC8ABCD-A2D1-FABC-97BB-9074FCEFC7F4}"/>
              </a:ext>
            </a:extLst>
          </p:cNvPr>
          <p:cNvSpPr/>
          <p:nvPr/>
        </p:nvSpPr>
        <p:spPr>
          <a:xfrm>
            <a:off x="4287914" y="2485549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PLANEJADO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3CF6A4A9-FEF3-EE2B-3FD6-3F35C5371F34}"/>
              </a:ext>
            </a:extLst>
          </p:cNvPr>
          <p:cNvSpPr/>
          <p:nvPr/>
        </p:nvSpPr>
        <p:spPr>
          <a:xfrm>
            <a:off x="2234525" y="3059942"/>
            <a:ext cx="1038066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SAÚDE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D718F562-2C0E-2715-8CE6-0B471B859847}"/>
              </a:ext>
            </a:extLst>
          </p:cNvPr>
          <p:cNvSpPr/>
          <p:nvPr/>
        </p:nvSpPr>
        <p:spPr>
          <a:xfrm>
            <a:off x="3325389" y="3067939"/>
            <a:ext cx="909727" cy="529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90%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05226007-E66E-E38D-74F2-125EDF31F3B6}"/>
              </a:ext>
            </a:extLst>
          </p:cNvPr>
          <p:cNvSpPr/>
          <p:nvPr/>
        </p:nvSpPr>
        <p:spPr>
          <a:xfrm>
            <a:off x="4287914" y="3058965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400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F8A3DC77-8FA6-56D3-C9BC-048152E794D0}"/>
              </a:ext>
            </a:extLst>
          </p:cNvPr>
          <p:cNvSpPr/>
          <p:nvPr/>
        </p:nvSpPr>
        <p:spPr>
          <a:xfrm>
            <a:off x="2234525" y="3633358"/>
            <a:ext cx="1038066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CIDADANIA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73D69132-2105-8EC5-0C2C-C957467C5743}"/>
              </a:ext>
            </a:extLst>
          </p:cNvPr>
          <p:cNvSpPr/>
          <p:nvPr/>
        </p:nvSpPr>
        <p:spPr>
          <a:xfrm>
            <a:off x="3325389" y="3641355"/>
            <a:ext cx="909727" cy="5293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80%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2F536B68-9CFB-855C-D08B-31BECDB131D4}"/>
              </a:ext>
            </a:extLst>
          </p:cNvPr>
          <p:cNvSpPr/>
          <p:nvPr/>
        </p:nvSpPr>
        <p:spPr>
          <a:xfrm>
            <a:off x="4287914" y="36323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300</a:t>
            </a:r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C91C4237-7FC1-950A-F42D-44B998DB3B29}"/>
              </a:ext>
            </a:extLst>
          </p:cNvPr>
          <p:cNvSpPr/>
          <p:nvPr/>
        </p:nvSpPr>
        <p:spPr>
          <a:xfrm>
            <a:off x="2234525" y="4206774"/>
            <a:ext cx="1038066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GERAÇÃO DE RENDA</a:t>
            </a:r>
          </a:p>
        </p:txBody>
      </p:sp>
      <p:sp>
        <p:nvSpPr>
          <p:cNvPr id="38" name="Retângulo: Cantos Arredondados 37">
            <a:extLst>
              <a:ext uri="{FF2B5EF4-FFF2-40B4-BE49-F238E27FC236}">
                <a16:creationId xmlns:a16="http://schemas.microsoft.com/office/drawing/2014/main" id="{2C471B44-3950-ED47-E117-A108DD6EC98C}"/>
              </a:ext>
            </a:extLst>
          </p:cNvPr>
          <p:cNvSpPr/>
          <p:nvPr/>
        </p:nvSpPr>
        <p:spPr>
          <a:xfrm>
            <a:off x="3325389" y="4214771"/>
            <a:ext cx="909727" cy="5293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33%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8C1D08AD-D7DF-7A16-7632-2C7365973388}"/>
              </a:ext>
            </a:extLst>
          </p:cNvPr>
          <p:cNvSpPr/>
          <p:nvPr/>
        </p:nvSpPr>
        <p:spPr>
          <a:xfrm>
            <a:off x="4287914" y="4205797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1000</a:t>
            </a: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0198F84F-DA01-12D3-AA98-36E689DCE870}"/>
              </a:ext>
            </a:extLst>
          </p:cNvPr>
          <p:cNvSpPr/>
          <p:nvPr/>
        </p:nvSpPr>
        <p:spPr>
          <a:xfrm>
            <a:off x="2234525" y="4780189"/>
            <a:ext cx="1038066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EDUCAÇÃO</a:t>
            </a:r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F4D53E35-DCA8-8826-D0B8-1BE2BA5D9208}"/>
              </a:ext>
            </a:extLst>
          </p:cNvPr>
          <p:cNvSpPr/>
          <p:nvPr/>
        </p:nvSpPr>
        <p:spPr>
          <a:xfrm>
            <a:off x="3325389" y="4788186"/>
            <a:ext cx="909727" cy="529389"/>
          </a:xfrm>
          <a:prstGeom prst="roundRect">
            <a:avLst/>
          </a:prstGeom>
          <a:solidFill>
            <a:srgbClr val="4EB9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100%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29683F17-FF30-A37C-8063-365E7F73B093}"/>
              </a:ext>
            </a:extLst>
          </p:cNvPr>
          <p:cNvSpPr/>
          <p:nvPr/>
        </p:nvSpPr>
        <p:spPr>
          <a:xfrm>
            <a:off x="4287914" y="4779212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ptos" panose="02110004020202020204"/>
              </a:rPr>
              <a:t>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20F1F260-6A40-9871-E895-DAA07547EE6D}"/>
              </a:ext>
            </a:extLst>
          </p:cNvPr>
          <p:cNvSpPr/>
          <p:nvPr/>
        </p:nvSpPr>
        <p:spPr>
          <a:xfrm>
            <a:off x="737938" y="3056560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inclusão: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12/06/2025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A0577756-3CDB-12DC-4C63-743E60F9E48E}"/>
              </a:ext>
            </a:extLst>
          </p:cNvPr>
          <p:cNvSpPr/>
          <p:nvPr/>
        </p:nvSpPr>
        <p:spPr>
          <a:xfrm>
            <a:off x="737937" y="3641355"/>
            <a:ext cx="1443789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atualiz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P</a:t>
            </a:r>
            <a:r>
              <a:rPr lang="pt-BR" sz="1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20/07/2025</a:t>
            </a:r>
          </a:p>
        </p:txBody>
      </p:sp>
      <p:sp>
        <p:nvSpPr>
          <p:cNvPr id="46" name="Retângulo: Cantos Arredondados 45">
            <a:extLst>
              <a:ext uri="{FF2B5EF4-FFF2-40B4-BE49-F238E27FC236}">
                <a16:creationId xmlns:a16="http://schemas.microsoft.com/office/drawing/2014/main" id="{D6A1515A-7FA6-68EF-E088-52829BDA5B34}"/>
              </a:ext>
            </a:extLst>
          </p:cNvPr>
          <p:cNvSpPr/>
          <p:nvPr/>
        </p:nvSpPr>
        <p:spPr>
          <a:xfrm>
            <a:off x="748295" y="4209687"/>
            <a:ext cx="1443789" cy="10989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OBS:</a:t>
            </a:r>
          </a:p>
        </p:txBody>
      </p:sp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87768A88-F921-A6BB-9686-4FBD8852D584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Sistema de monitoramento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F25CBD45-8891-D6C1-5A3C-4E5305272FF3}"/>
              </a:ext>
            </a:extLst>
          </p:cNvPr>
          <p:cNvSpPr/>
          <p:nvPr/>
        </p:nvSpPr>
        <p:spPr>
          <a:xfrm>
            <a:off x="5180547" y="2474665"/>
            <a:ext cx="861602" cy="5293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REALIZA-DO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3100E6F8-5124-67A6-FB73-3F61905E4DF2}"/>
              </a:ext>
            </a:extLst>
          </p:cNvPr>
          <p:cNvSpPr/>
          <p:nvPr/>
        </p:nvSpPr>
        <p:spPr>
          <a:xfrm>
            <a:off x="5180547" y="3048081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300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357B3454-A2F6-5BE0-0750-CC0BF80F7491}"/>
              </a:ext>
            </a:extLst>
          </p:cNvPr>
          <p:cNvSpPr/>
          <p:nvPr/>
        </p:nvSpPr>
        <p:spPr>
          <a:xfrm>
            <a:off x="5180547" y="3621497"/>
            <a:ext cx="861602" cy="529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240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131D9AA1-6502-2363-2F4F-10AE85150EFC}"/>
              </a:ext>
            </a:extLst>
          </p:cNvPr>
          <p:cNvSpPr/>
          <p:nvPr/>
        </p:nvSpPr>
        <p:spPr>
          <a:xfrm>
            <a:off x="5180547" y="4194913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333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BAEF167-EF67-E082-B544-F6D021F190CC}"/>
              </a:ext>
            </a:extLst>
          </p:cNvPr>
          <p:cNvSpPr/>
          <p:nvPr/>
        </p:nvSpPr>
        <p:spPr>
          <a:xfrm>
            <a:off x="5180547" y="4768328"/>
            <a:ext cx="861602" cy="52938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943818D-BD63-1A25-2A89-6E5F4738806F}"/>
              </a:ext>
            </a:extLst>
          </p:cNvPr>
          <p:cNvSpPr txBox="1"/>
          <p:nvPr/>
        </p:nvSpPr>
        <p:spPr>
          <a:xfrm>
            <a:off x="447064" y="1118684"/>
            <a:ext cx="9632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 Sistema de Monitoramento registra as ações para acompanhamento e deliberação no </a:t>
            </a:r>
            <a:r>
              <a:rPr lang="pt-BR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Comitê Local e </a:t>
            </a:r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Estadual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FDBEC57-1AE2-EABB-FCD6-1FBE787BC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852" y="1716113"/>
            <a:ext cx="4206240" cy="446116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41787FFC-85D3-B715-4189-9FBFFA8F3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7122" y="4286565"/>
            <a:ext cx="2171699" cy="1890712"/>
          </a:xfrm>
          <a:prstGeom prst="rect">
            <a:avLst/>
          </a:prstGeom>
        </p:spPr>
      </p:pic>
      <p:sp>
        <p:nvSpPr>
          <p:cNvPr id="17" name="Google Shape;125;p15">
            <a:extLst>
              <a:ext uri="{FF2B5EF4-FFF2-40B4-BE49-F238E27FC236}">
                <a16:creationId xmlns:a16="http://schemas.microsoft.com/office/drawing/2014/main" id="{68977A8D-0798-80F4-B849-041196906FF1}"/>
              </a:ext>
            </a:extLst>
          </p:cNvPr>
          <p:cNvSpPr txBox="1"/>
          <p:nvPr/>
        </p:nvSpPr>
        <p:spPr>
          <a:xfrm>
            <a:off x="5429425" y="3454835"/>
            <a:ext cx="2684581" cy="15549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800"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Comitê discute a resolutividade dos setores a partir de um sistema de monitoramento mensal 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6AF0CD12-4CE0-C703-FB86-257C7508412F}"/>
              </a:ext>
            </a:extLst>
          </p:cNvPr>
          <p:cNvSpPr/>
          <p:nvPr/>
        </p:nvSpPr>
        <p:spPr>
          <a:xfrm>
            <a:off x="10043711" y="155957"/>
            <a:ext cx="1948073" cy="646331"/>
          </a:xfrm>
          <a:prstGeom prst="roundRect">
            <a:avLst/>
          </a:prstGeom>
          <a:solidFill>
            <a:srgbClr val="C0002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457200" lvl="2" algn="ctr"/>
            <a:r>
              <a:rPr kumimoji="0" lang="pt-BR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ALTERNATIVA A</a:t>
            </a:r>
          </a:p>
        </p:txBody>
      </p:sp>
      <p:pic>
        <p:nvPicPr>
          <p:cNvPr id="24" name="Gráfico 23" descr="Gráfico de decisão com preenchimento sólido">
            <a:extLst>
              <a:ext uri="{FF2B5EF4-FFF2-40B4-BE49-F238E27FC236}">
                <a16:creationId xmlns:a16="http://schemas.microsoft.com/office/drawing/2014/main" id="{AD3DE27F-051C-A132-95B5-7C0A10E12F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25013" y="182934"/>
            <a:ext cx="592375" cy="5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201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84B8D-8570-38AF-C5C1-CDF6A109F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45D5C523-AA2C-519C-B93A-80F575E9A38C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Governança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ECA7F93-C9BF-ED81-4DF2-D381B7540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857410"/>
            <a:ext cx="8016467" cy="594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2093"/>
      </p:ext>
    </p:extLst>
  </p:cSld>
  <p:clrMapOvr>
    <a:masterClrMapping/>
  </p:clrMapOvr>
  <p:transition spd="slow">
    <p:push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53930-F5BD-8FB4-163E-2C1AFDC0E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0273FA32-4E6D-A846-21C3-EEEAC3C320E5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Governança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2D8EEA2-F1FD-0854-C3A5-6F10C554C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256" y="830269"/>
            <a:ext cx="7925432" cy="589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90985"/>
      </p:ext>
    </p:extLst>
  </p:cSld>
  <p:clrMapOvr>
    <a:masterClrMapping/>
  </p:clrMapOvr>
  <p:transition spd="slow">
    <p:push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9515F-E89E-67BB-426E-180972631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C2140E28-24A8-1E68-21B9-82A28069EAD0}"/>
              </a:ext>
            </a:extLst>
          </p:cNvPr>
          <p:cNvSpPr txBox="1"/>
          <p:nvPr/>
        </p:nvSpPr>
        <p:spPr>
          <a:xfrm>
            <a:off x="191378" y="206329"/>
            <a:ext cx="11553558" cy="136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  <a:cs typeface="Arial"/>
                <a:sym typeface="Verdana"/>
              </a:rPr>
              <a:t>Governança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2800" b="1" dirty="0">
                <a:solidFill>
                  <a:srgbClr val="FF68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pt-BR" sz="2800" b="1" dirty="0">
              <a:solidFill>
                <a:srgbClr val="FF684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DDA3508-C483-C31B-1406-32A550F0A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884372"/>
            <a:ext cx="7669618" cy="579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84739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B7395-4F6C-B7AF-8E68-168D485EA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3;p14">
            <a:extLst>
              <a:ext uri="{FF2B5EF4-FFF2-40B4-BE49-F238E27FC236}">
                <a16:creationId xmlns:a16="http://schemas.microsoft.com/office/drawing/2014/main" id="{1A240D8A-B29D-E2C1-04A7-3FFE5A2C5872}"/>
              </a:ext>
            </a:extLst>
          </p:cNvPr>
          <p:cNvSpPr txBox="1"/>
          <p:nvPr/>
        </p:nvSpPr>
        <p:spPr>
          <a:xfrm>
            <a:off x="191378" y="206329"/>
            <a:ext cx="11033700" cy="938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Pactuação de participação</a:t>
            </a:r>
            <a:b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6AA2E691-05E7-7B4E-5AA2-0957CA5C2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922" y="879392"/>
            <a:ext cx="8943975" cy="5524500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2B5D1DB4-4728-477D-4DF5-76902A571BB8}"/>
              </a:ext>
            </a:extLst>
          </p:cNvPr>
          <p:cNvSpPr/>
          <p:nvPr/>
        </p:nvSpPr>
        <p:spPr>
          <a:xfrm>
            <a:off x="4691744" y="1926772"/>
            <a:ext cx="1295400" cy="315685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556566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C1D40-18E5-0414-8D1F-2F4BAD7E8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14">
            <a:extLst>
              <a:ext uri="{FF2B5EF4-FFF2-40B4-BE49-F238E27FC236}">
                <a16:creationId xmlns:a16="http://schemas.microsoft.com/office/drawing/2014/main" id="{8DE5A46F-2928-F621-27D5-B4590FB24C4A}"/>
              </a:ext>
            </a:extLst>
          </p:cNvPr>
          <p:cNvSpPr txBox="1"/>
          <p:nvPr/>
        </p:nvSpPr>
        <p:spPr>
          <a:xfrm>
            <a:off x="191378" y="206329"/>
            <a:ext cx="11033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</a:t>
            </a:r>
            <a:b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4" name="Google Shape;346;p22">
            <a:extLst>
              <a:ext uri="{FF2B5EF4-FFF2-40B4-BE49-F238E27FC236}">
                <a16:creationId xmlns:a16="http://schemas.microsoft.com/office/drawing/2014/main" id="{C6890B40-3C1E-109D-FD1A-78AE3853A8D3}"/>
              </a:ext>
            </a:extLst>
          </p:cNvPr>
          <p:cNvGrpSpPr/>
          <p:nvPr/>
        </p:nvGrpSpPr>
        <p:grpSpPr>
          <a:xfrm flipH="1">
            <a:off x="3713572" y="1974183"/>
            <a:ext cx="7962900" cy="4796731"/>
            <a:chOff x="0" y="1162995"/>
            <a:chExt cx="5704466" cy="3451862"/>
          </a:xfrm>
          <a:solidFill>
            <a:srgbClr val="F79679"/>
          </a:solidFill>
        </p:grpSpPr>
        <p:sp>
          <p:nvSpPr>
            <p:cNvPr id="5" name="Google Shape;347;p22">
              <a:extLst>
                <a:ext uri="{FF2B5EF4-FFF2-40B4-BE49-F238E27FC236}">
                  <a16:creationId xmlns:a16="http://schemas.microsoft.com/office/drawing/2014/main" id="{6F39A45C-53E1-B2A0-6E3A-99E6B8789DEF}"/>
                </a:ext>
              </a:extLst>
            </p:cNvPr>
            <p:cNvSpPr/>
            <p:nvPr/>
          </p:nvSpPr>
          <p:spPr>
            <a:xfrm>
              <a:off x="0" y="1162995"/>
              <a:ext cx="5704466" cy="3451862"/>
            </a:xfrm>
            <a:custGeom>
              <a:avLst/>
              <a:gdLst/>
              <a:ahLst/>
              <a:cxnLst/>
              <a:rect l="l" t="t" r="r" b="b"/>
              <a:pathLst>
                <a:path w="181238" h="109670" extrusionOk="0">
                  <a:moveTo>
                    <a:pt x="1" y="1"/>
                  </a:moveTo>
                  <a:lnTo>
                    <a:pt x="1" y="9978"/>
                  </a:lnTo>
                  <a:lnTo>
                    <a:pt x="160069" y="9978"/>
                  </a:lnTo>
                  <a:cubicBezTo>
                    <a:pt x="163843" y="9978"/>
                    <a:pt x="166915" y="13050"/>
                    <a:pt x="166915" y="16824"/>
                  </a:cubicBezTo>
                  <a:cubicBezTo>
                    <a:pt x="166915" y="20599"/>
                    <a:pt x="163843" y="23670"/>
                    <a:pt x="160069" y="23670"/>
                  </a:cubicBezTo>
                  <a:lnTo>
                    <a:pt x="126064" y="23670"/>
                  </a:lnTo>
                  <a:cubicBezTo>
                    <a:pt x="116742" y="23670"/>
                    <a:pt x="109169" y="31326"/>
                    <a:pt x="109169" y="40637"/>
                  </a:cubicBezTo>
                  <a:cubicBezTo>
                    <a:pt x="109169" y="49947"/>
                    <a:pt x="116742" y="57603"/>
                    <a:pt x="126064" y="57603"/>
                  </a:cubicBezTo>
                  <a:lnTo>
                    <a:pt x="160069" y="57603"/>
                  </a:lnTo>
                  <a:cubicBezTo>
                    <a:pt x="163843" y="57603"/>
                    <a:pt x="166915" y="60592"/>
                    <a:pt x="166915" y="64378"/>
                  </a:cubicBezTo>
                  <a:cubicBezTo>
                    <a:pt x="166915" y="68152"/>
                    <a:pt x="163843" y="71141"/>
                    <a:pt x="160069" y="71141"/>
                  </a:cubicBezTo>
                  <a:lnTo>
                    <a:pt x="125993" y="71141"/>
                  </a:lnTo>
                  <a:cubicBezTo>
                    <a:pt x="116682" y="71141"/>
                    <a:pt x="109098" y="78796"/>
                    <a:pt x="109098" y="88107"/>
                  </a:cubicBezTo>
                  <a:cubicBezTo>
                    <a:pt x="109098" y="97430"/>
                    <a:pt x="116682" y="105073"/>
                    <a:pt x="125993" y="105073"/>
                  </a:cubicBezTo>
                  <a:lnTo>
                    <a:pt x="169224" y="105073"/>
                  </a:lnTo>
                  <a:lnTo>
                    <a:pt x="169224" y="109669"/>
                  </a:lnTo>
                  <a:lnTo>
                    <a:pt x="181238" y="99846"/>
                  </a:lnTo>
                  <a:lnTo>
                    <a:pt x="169224" y="90012"/>
                  </a:lnTo>
                  <a:lnTo>
                    <a:pt x="169224" y="94953"/>
                  </a:lnTo>
                  <a:lnTo>
                    <a:pt x="125993" y="94953"/>
                  </a:lnTo>
                  <a:cubicBezTo>
                    <a:pt x="122219" y="94953"/>
                    <a:pt x="119135" y="91893"/>
                    <a:pt x="119135" y="88107"/>
                  </a:cubicBezTo>
                  <a:cubicBezTo>
                    <a:pt x="119135" y="84333"/>
                    <a:pt x="122219" y="81261"/>
                    <a:pt x="125993" y="81261"/>
                  </a:cubicBezTo>
                  <a:lnTo>
                    <a:pt x="160069" y="81261"/>
                  </a:lnTo>
                  <a:cubicBezTo>
                    <a:pt x="169379" y="81261"/>
                    <a:pt x="176964" y="73617"/>
                    <a:pt x="176964" y="64295"/>
                  </a:cubicBezTo>
                  <a:cubicBezTo>
                    <a:pt x="176964" y="54984"/>
                    <a:pt x="169379" y="47328"/>
                    <a:pt x="160069" y="47328"/>
                  </a:cubicBezTo>
                  <a:lnTo>
                    <a:pt x="126064" y="47328"/>
                  </a:lnTo>
                  <a:cubicBezTo>
                    <a:pt x="122278" y="47328"/>
                    <a:pt x="119206" y="44340"/>
                    <a:pt x="119206" y="40565"/>
                  </a:cubicBezTo>
                  <a:cubicBezTo>
                    <a:pt x="119206" y="36779"/>
                    <a:pt x="122278" y="33791"/>
                    <a:pt x="126064" y="33791"/>
                  </a:cubicBezTo>
                  <a:lnTo>
                    <a:pt x="160069" y="33791"/>
                  </a:lnTo>
                  <a:cubicBezTo>
                    <a:pt x="169379" y="33791"/>
                    <a:pt x="176964" y="26218"/>
                    <a:pt x="176964" y="16896"/>
                  </a:cubicBezTo>
                  <a:cubicBezTo>
                    <a:pt x="176964" y="7585"/>
                    <a:pt x="169379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Google Shape;348;p22">
              <a:extLst>
                <a:ext uri="{FF2B5EF4-FFF2-40B4-BE49-F238E27FC236}">
                  <a16:creationId xmlns:a16="http://schemas.microsoft.com/office/drawing/2014/main" id="{0646C12A-9D6E-D066-D011-F4E3A238A57E}"/>
                </a:ext>
              </a:extLst>
            </p:cNvPr>
            <p:cNvSpPr/>
            <p:nvPr/>
          </p:nvSpPr>
          <p:spPr>
            <a:xfrm>
              <a:off x="0" y="1186600"/>
              <a:ext cx="5674502" cy="3388536"/>
            </a:xfrm>
            <a:custGeom>
              <a:avLst/>
              <a:gdLst/>
              <a:ahLst/>
              <a:cxnLst/>
              <a:rect l="l" t="t" r="r" b="b"/>
              <a:pathLst>
                <a:path w="180286" h="107658" extrusionOk="0">
                  <a:moveTo>
                    <a:pt x="1" y="1"/>
                  </a:moveTo>
                  <a:lnTo>
                    <a:pt x="1" y="8478"/>
                  </a:lnTo>
                  <a:lnTo>
                    <a:pt x="160069" y="8478"/>
                  </a:lnTo>
                  <a:cubicBezTo>
                    <a:pt x="164260" y="8478"/>
                    <a:pt x="167677" y="11871"/>
                    <a:pt x="167677" y="16074"/>
                  </a:cubicBezTo>
                  <a:cubicBezTo>
                    <a:pt x="167677" y="20277"/>
                    <a:pt x="164260" y="23659"/>
                    <a:pt x="160069" y="23659"/>
                  </a:cubicBezTo>
                  <a:lnTo>
                    <a:pt x="126064" y="23659"/>
                  </a:lnTo>
                  <a:cubicBezTo>
                    <a:pt x="117170" y="23659"/>
                    <a:pt x="109931" y="30921"/>
                    <a:pt x="109931" y="39815"/>
                  </a:cubicBezTo>
                  <a:cubicBezTo>
                    <a:pt x="109931" y="48709"/>
                    <a:pt x="117170" y="55960"/>
                    <a:pt x="126064" y="55960"/>
                  </a:cubicBezTo>
                  <a:lnTo>
                    <a:pt x="160069" y="55960"/>
                  </a:lnTo>
                  <a:cubicBezTo>
                    <a:pt x="164260" y="55960"/>
                    <a:pt x="167677" y="59425"/>
                    <a:pt x="167677" y="63628"/>
                  </a:cubicBezTo>
                  <a:cubicBezTo>
                    <a:pt x="167677" y="67819"/>
                    <a:pt x="164260" y="71284"/>
                    <a:pt x="160069" y="71284"/>
                  </a:cubicBezTo>
                  <a:lnTo>
                    <a:pt x="125993" y="71284"/>
                  </a:lnTo>
                  <a:cubicBezTo>
                    <a:pt x="117099" y="71284"/>
                    <a:pt x="109860" y="78463"/>
                    <a:pt x="109860" y="87357"/>
                  </a:cubicBezTo>
                  <a:cubicBezTo>
                    <a:pt x="109860" y="96263"/>
                    <a:pt x="117099" y="103430"/>
                    <a:pt x="125671" y="103430"/>
                  </a:cubicBezTo>
                  <a:lnTo>
                    <a:pt x="169820" y="103430"/>
                  </a:lnTo>
                  <a:lnTo>
                    <a:pt x="169820" y="107657"/>
                  </a:lnTo>
                  <a:lnTo>
                    <a:pt x="180285" y="99096"/>
                  </a:lnTo>
                  <a:lnTo>
                    <a:pt x="169820" y="90524"/>
                  </a:lnTo>
                  <a:lnTo>
                    <a:pt x="169820" y="94953"/>
                  </a:lnTo>
                  <a:lnTo>
                    <a:pt x="125671" y="94953"/>
                  </a:lnTo>
                  <a:cubicBezTo>
                    <a:pt x="121790" y="94953"/>
                    <a:pt x="118385" y="91560"/>
                    <a:pt x="118385" y="87357"/>
                  </a:cubicBezTo>
                  <a:cubicBezTo>
                    <a:pt x="118385" y="83166"/>
                    <a:pt x="121790" y="79773"/>
                    <a:pt x="125993" y="79773"/>
                  </a:cubicBezTo>
                  <a:lnTo>
                    <a:pt x="160069" y="79773"/>
                  </a:lnTo>
                  <a:cubicBezTo>
                    <a:pt x="168963" y="79773"/>
                    <a:pt x="176202" y="72522"/>
                    <a:pt x="176202" y="63628"/>
                  </a:cubicBezTo>
                  <a:cubicBezTo>
                    <a:pt x="176202" y="54734"/>
                    <a:pt x="168963" y="47471"/>
                    <a:pt x="160069" y="47471"/>
                  </a:cubicBezTo>
                  <a:lnTo>
                    <a:pt x="126064" y="47471"/>
                  </a:lnTo>
                  <a:cubicBezTo>
                    <a:pt x="121861" y="47471"/>
                    <a:pt x="118444" y="44006"/>
                    <a:pt x="118444" y="39815"/>
                  </a:cubicBezTo>
                  <a:cubicBezTo>
                    <a:pt x="118444" y="35612"/>
                    <a:pt x="121861" y="32148"/>
                    <a:pt x="126064" y="32148"/>
                  </a:cubicBezTo>
                  <a:lnTo>
                    <a:pt x="160069" y="32148"/>
                  </a:lnTo>
                  <a:cubicBezTo>
                    <a:pt x="168963" y="32148"/>
                    <a:pt x="176202" y="24968"/>
                    <a:pt x="176202" y="16074"/>
                  </a:cubicBezTo>
                  <a:cubicBezTo>
                    <a:pt x="176202" y="7180"/>
                    <a:pt x="168963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Google Shape;349;p22">
              <a:extLst>
                <a:ext uri="{FF2B5EF4-FFF2-40B4-BE49-F238E27FC236}">
                  <a16:creationId xmlns:a16="http://schemas.microsoft.com/office/drawing/2014/main" id="{B70F2D41-38D1-8771-CECD-987CE7C65C1D}"/>
                </a:ext>
              </a:extLst>
            </p:cNvPr>
            <p:cNvSpPr/>
            <p:nvPr/>
          </p:nvSpPr>
          <p:spPr>
            <a:xfrm>
              <a:off x="0" y="1200481"/>
              <a:ext cx="5653131" cy="3345037"/>
            </a:xfrm>
            <a:custGeom>
              <a:avLst/>
              <a:gdLst/>
              <a:ahLst/>
              <a:cxnLst/>
              <a:rect l="l" t="t" r="r" b="b"/>
              <a:pathLst>
                <a:path w="179607" h="106276" extrusionOk="0">
                  <a:moveTo>
                    <a:pt x="1" y="1"/>
                  </a:moveTo>
                  <a:lnTo>
                    <a:pt x="1" y="7597"/>
                  </a:lnTo>
                  <a:lnTo>
                    <a:pt x="160069" y="7597"/>
                  </a:lnTo>
                  <a:cubicBezTo>
                    <a:pt x="164510" y="7597"/>
                    <a:pt x="168129" y="11180"/>
                    <a:pt x="168129" y="15633"/>
                  </a:cubicBezTo>
                  <a:cubicBezTo>
                    <a:pt x="168129" y="20086"/>
                    <a:pt x="164510" y="23670"/>
                    <a:pt x="160069" y="23670"/>
                  </a:cubicBezTo>
                  <a:lnTo>
                    <a:pt x="126064" y="23670"/>
                  </a:lnTo>
                  <a:cubicBezTo>
                    <a:pt x="117420" y="23670"/>
                    <a:pt x="110384" y="30730"/>
                    <a:pt x="110384" y="39374"/>
                  </a:cubicBezTo>
                  <a:cubicBezTo>
                    <a:pt x="110384" y="48018"/>
                    <a:pt x="117420" y="55067"/>
                    <a:pt x="126064" y="55067"/>
                  </a:cubicBezTo>
                  <a:lnTo>
                    <a:pt x="160069" y="55067"/>
                  </a:lnTo>
                  <a:cubicBezTo>
                    <a:pt x="164510" y="55067"/>
                    <a:pt x="168129" y="58662"/>
                    <a:pt x="168129" y="63104"/>
                  </a:cubicBezTo>
                  <a:cubicBezTo>
                    <a:pt x="168129" y="67556"/>
                    <a:pt x="164510" y="71140"/>
                    <a:pt x="160069" y="71140"/>
                  </a:cubicBezTo>
                  <a:lnTo>
                    <a:pt x="125993" y="71140"/>
                  </a:lnTo>
                  <a:cubicBezTo>
                    <a:pt x="117349" y="71140"/>
                    <a:pt x="110312" y="78201"/>
                    <a:pt x="110312" y="86845"/>
                  </a:cubicBezTo>
                  <a:cubicBezTo>
                    <a:pt x="110312" y="95488"/>
                    <a:pt x="117349" y="102549"/>
                    <a:pt x="125993" y="102549"/>
                  </a:cubicBezTo>
                  <a:lnTo>
                    <a:pt x="170260" y="102549"/>
                  </a:lnTo>
                  <a:lnTo>
                    <a:pt x="170260" y="106275"/>
                  </a:lnTo>
                  <a:lnTo>
                    <a:pt x="179607" y="98655"/>
                  </a:lnTo>
                  <a:lnTo>
                    <a:pt x="170260" y="91036"/>
                  </a:lnTo>
                  <a:lnTo>
                    <a:pt x="170260" y="94953"/>
                  </a:lnTo>
                  <a:lnTo>
                    <a:pt x="125993" y="94953"/>
                  </a:lnTo>
                  <a:cubicBezTo>
                    <a:pt x="121540" y="94953"/>
                    <a:pt x="117920" y="91369"/>
                    <a:pt x="117920" y="86916"/>
                  </a:cubicBezTo>
                  <a:cubicBezTo>
                    <a:pt x="117920" y="82475"/>
                    <a:pt x="121540" y="78879"/>
                    <a:pt x="125993" y="78879"/>
                  </a:cubicBezTo>
                  <a:lnTo>
                    <a:pt x="160069" y="78879"/>
                  </a:lnTo>
                  <a:cubicBezTo>
                    <a:pt x="168712" y="78879"/>
                    <a:pt x="175737" y="71831"/>
                    <a:pt x="175737" y="63187"/>
                  </a:cubicBezTo>
                  <a:cubicBezTo>
                    <a:pt x="175737" y="54543"/>
                    <a:pt x="168712" y="47483"/>
                    <a:pt x="160069" y="47483"/>
                  </a:cubicBezTo>
                  <a:lnTo>
                    <a:pt x="126064" y="47483"/>
                  </a:lnTo>
                  <a:cubicBezTo>
                    <a:pt x="121611" y="47483"/>
                    <a:pt x="117992" y="43815"/>
                    <a:pt x="117992" y="39374"/>
                  </a:cubicBezTo>
                  <a:cubicBezTo>
                    <a:pt x="117992" y="34921"/>
                    <a:pt x="121611" y="31254"/>
                    <a:pt x="126064" y="31254"/>
                  </a:cubicBezTo>
                  <a:lnTo>
                    <a:pt x="160069" y="31254"/>
                  </a:lnTo>
                  <a:cubicBezTo>
                    <a:pt x="168712" y="31254"/>
                    <a:pt x="175737" y="24277"/>
                    <a:pt x="175737" y="15633"/>
                  </a:cubicBezTo>
                  <a:cubicBezTo>
                    <a:pt x="175737" y="6989"/>
                    <a:pt x="168712" y="1"/>
                    <a:pt x="160069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Google Shape;350;p22">
              <a:extLst>
                <a:ext uri="{FF2B5EF4-FFF2-40B4-BE49-F238E27FC236}">
                  <a16:creationId xmlns:a16="http://schemas.microsoft.com/office/drawing/2014/main" id="{F92E4958-91BF-3B0F-A0FE-585014264351}"/>
                </a:ext>
              </a:extLst>
            </p:cNvPr>
            <p:cNvSpPr/>
            <p:nvPr/>
          </p:nvSpPr>
          <p:spPr>
            <a:xfrm>
              <a:off x="193758" y="1314040"/>
              <a:ext cx="5223276" cy="3000638"/>
            </a:xfrm>
            <a:custGeom>
              <a:avLst/>
              <a:gdLst/>
              <a:ahLst/>
              <a:cxnLst/>
              <a:rect l="l" t="t" r="r" b="b"/>
              <a:pathLst>
                <a:path w="165950" h="95334" extrusionOk="0">
                  <a:moveTo>
                    <a:pt x="0" y="0"/>
                  </a:moveTo>
                  <a:lnTo>
                    <a:pt x="0" y="345"/>
                  </a:lnTo>
                  <a:lnTo>
                    <a:pt x="4084" y="345"/>
                  </a:lnTo>
                  <a:lnTo>
                    <a:pt x="4084" y="0"/>
                  </a:lnTo>
                  <a:close/>
                  <a:moveTo>
                    <a:pt x="8168" y="0"/>
                  </a:moveTo>
                  <a:lnTo>
                    <a:pt x="8168" y="345"/>
                  </a:lnTo>
                  <a:lnTo>
                    <a:pt x="12252" y="345"/>
                  </a:lnTo>
                  <a:lnTo>
                    <a:pt x="12252" y="0"/>
                  </a:lnTo>
                  <a:close/>
                  <a:moveTo>
                    <a:pt x="16336" y="0"/>
                  </a:moveTo>
                  <a:lnTo>
                    <a:pt x="16336" y="345"/>
                  </a:lnTo>
                  <a:lnTo>
                    <a:pt x="20420" y="345"/>
                  </a:lnTo>
                  <a:lnTo>
                    <a:pt x="20420" y="0"/>
                  </a:lnTo>
                  <a:close/>
                  <a:moveTo>
                    <a:pt x="24503" y="0"/>
                  </a:moveTo>
                  <a:lnTo>
                    <a:pt x="24503" y="345"/>
                  </a:lnTo>
                  <a:lnTo>
                    <a:pt x="28587" y="345"/>
                  </a:lnTo>
                  <a:lnTo>
                    <a:pt x="28587" y="0"/>
                  </a:lnTo>
                  <a:close/>
                  <a:moveTo>
                    <a:pt x="32671" y="0"/>
                  </a:moveTo>
                  <a:lnTo>
                    <a:pt x="32671" y="345"/>
                  </a:lnTo>
                  <a:lnTo>
                    <a:pt x="36755" y="345"/>
                  </a:lnTo>
                  <a:lnTo>
                    <a:pt x="36755" y="0"/>
                  </a:lnTo>
                  <a:close/>
                  <a:moveTo>
                    <a:pt x="40839" y="0"/>
                  </a:moveTo>
                  <a:lnTo>
                    <a:pt x="40839" y="345"/>
                  </a:lnTo>
                  <a:lnTo>
                    <a:pt x="44923" y="345"/>
                  </a:lnTo>
                  <a:lnTo>
                    <a:pt x="44923" y="0"/>
                  </a:lnTo>
                  <a:close/>
                  <a:moveTo>
                    <a:pt x="49007" y="0"/>
                  </a:moveTo>
                  <a:lnTo>
                    <a:pt x="49007" y="345"/>
                  </a:lnTo>
                  <a:lnTo>
                    <a:pt x="53090" y="345"/>
                  </a:lnTo>
                  <a:lnTo>
                    <a:pt x="53090" y="0"/>
                  </a:lnTo>
                  <a:close/>
                  <a:moveTo>
                    <a:pt x="57174" y="0"/>
                  </a:moveTo>
                  <a:lnTo>
                    <a:pt x="57174" y="345"/>
                  </a:lnTo>
                  <a:lnTo>
                    <a:pt x="61258" y="345"/>
                  </a:lnTo>
                  <a:lnTo>
                    <a:pt x="61258" y="0"/>
                  </a:lnTo>
                  <a:close/>
                  <a:moveTo>
                    <a:pt x="65342" y="0"/>
                  </a:moveTo>
                  <a:lnTo>
                    <a:pt x="65342" y="345"/>
                  </a:lnTo>
                  <a:lnTo>
                    <a:pt x="69426" y="345"/>
                  </a:lnTo>
                  <a:lnTo>
                    <a:pt x="69426" y="0"/>
                  </a:lnTo>
                  <a:close/>
                  <a:moveTo>
                    <a:pt x="73510" y="0"/>
                  </a:moveTo>
                  <a:lnTo>
                    <a:pt x="73510" y="345"/>
                  </a:lnTo>
                  <a:lnTo>
                    <a:pt x="77593" y="345"/>
                  </a:lnTo>
                  <a:lnTo>
                    <a:pt x="77593" y="0"/>
                  </a:lnTo>
                  <a:close/>
                  <a:moveTo>
                    <a:pt x="81677" y="0"/>
                  </a:moveTo>
                  <a:lnTo>
                    <a:pt x="81677" y="345"/>
                  </a:lnTo>
                  <a:lnTo>
                    <a:pt x="85761" y="345"/>
                  </a:lnTo>
                  <a:lnTo>
                    <a:pt x="85761" y="0"/>
                  </a:lnTo>
                  <a:close/>
                  <a:moveTo>
                    <a:pt x="89845" y="0"/>
                  </a:moveTo>
                  <a:lnTo>
                    <a:pt x="89845" y="345"/>
                  </a:lnTo>
                  <a:lnTo>
                    <a:pt x="93929" y="345"/>
                  </a:lnTo>
                  <a:lnTo>
                    <a:pt x="93929" y="0"/>
                  </a:lnTo>
                  <a:close/>
                  <a:moveTo>
                    <a:pt x="98013" y="0"/>
                  </a:moveTo>
                  <a:lnTo>
                    <a:pt x="98013" y="345"/>
                  </a:lnTo>
                  <a:lnTo>
                    <a:pt x="102097" y="345"/>
                  </a:lnTo>
                  <a:lnTo>
                    <a:pt x="102097" y="0"/>
                  </a:lnTo>
                  <a:close/>
                  <a:moveTo>
                    <a:pt x="106180" y="0"/>
                  </a:moveTo>
                  <a:lnTo>
                    <a:pt x="106180" y="345"/>
                  </a:lnTo>
                  <a:lnTo>
                    <a:pt x="110264" y="345"/>
                  </a:lnTo>
                  <a:lnTo>
                    <a:pt x="110264" y="0"/>
                  </a:lnTo>
                  <a:close/>
                  <a:moveTo>
                    <a:pt x="114348" y="0"/>
                  </a:moveTo>
                  <a:lnTo>
                    <a:pt x="114348" y="345"/>
                  </a:lnTo>
                  <a:lnTo>
                    <a:pt x="118432" y="345"/>
                  </a:lnTo>
                  <a:lnTo>
                    <a:pt x="118432" y="0"/>
                  </a:lnTo>
                  <a:close/>
                  <a:moveTo>
                    <a:pt x="122516" y="0"/>
                  </a:moveTo>
                  <a:lnTo>
                    <a:pt x="122516" y="345"/>
                  </a:lnTo>
                  <a:lnTo>
                    <a:pt x="126600" y="345"/>
                  </a:lnTo>
                  <a:lnTo>
                    <a:pt x="126600" y="0"/>
                  </a:lnTo>
                  <a:close/>
                  <a:moveTo>
                    <a:pt x="130683" y="0"/>
                  </a:moveTo>
                  <a:lnTo>
                    <a:pt x="130683" y="345"/>
                  </a:lnTo>
                  <a:lnTo>
                    <a:pt x="134767" y="345"/>
                  </a:lnTo>
                  <a:lnTo>
                    <a:pt x="134767" y="0"/>
                  </a:lnTo>
                  <a:close/>
                  <a:moveTo>
                    <a:pt x="138851" y="0"/>
                  </a:moveTo>
                  <a:lnTo>
                    <a:pt x="138851" y="345"/>
                  </a:lnTo>
                  <a:lnTo>
                    <a:pt x="142935" y="345"/>
                  </a:lnTo>
                  <a:lnTo>
                    <a:pt x="142935" y="0"/>
                  </a:lnTo>
                  <a:close/>
                  <a:moveTo>
                    <a:pt x="147019" y="0"/>
                  </a:moveTo>
                  <a:lnTo>
                    <a:pt x="147019" y="345"/>
                  </a:lnTo>
                  <a:lnTo>
                    <a:pt x="151103" y="345"/>
                  </a:lnTo>
                  <a:lnTo>
                    <a:pt x="151103" y="0"/>
                  </a:lnTo>
                  <a:close/>
                  <a:moveTo>
                    <a:pt x="155198" y="72"/>
                  </a:moveTo>
                  <a:lnTo>
                    <a:pt x="155163" y="405"/>
                  </a:lnTo>
                  <a:cubicBezTo>
                    <a:pt x="156508" y="560"/>
                    <a:pt x="157806" y="929"/>
                    <a:pt x="159008" y="1512"/>
                  </a:cubicBezTo>
                  <a:lnTo>
                    <a:pt x="159163" y="1203"/>
                  </a:lnTo>
                  <a:cubicBezTo>
                    <a:pt x="157913" y="595"/>
                    <a:pt x="156580" y="214"/>
                    <a:pt x="155198" y="72"/>
                  </a:cubicBezTo>
                  <a:close/>
                  <a:moveTo>
                    <a:pt x="162509" y="3608"/>
                  </a:moveTo>
                  <a:lnTo>
                    <a:pt x="162259" y="3846"/>
                  </a:lnTo>
                  <a:cubicBezTo>
                    <a:pt x="163211" y="4822"/>
                    <a:pt x="163973" y="5929"/>
                    <a:pt x="164533" y="7144"/>
                  </a:cubicBezTo>
                  <a:lnTo>
                    <a:pt x="164854" y="7001"/>
                  </a:lnTo>
                  <a:cubicBezTo>
                    <a:pt x="164271" y="5751"/>
                    <a:pt x="163485" y="4608"/>
                    <a:pt x="162509" y="3608"/>
                  </a:cubicBezTo>
                  <a:close/>
                  <a:moveTo>
                    <a:pt x="165902" y="10990"/>
                  </a:moveTo>
                  <a:lnTo>
                    <a:pt x="165569" y="11013"/>
                  </a:lnTo>
                  <a:cubicBezTo>
                    <a:pt x="165593" y="11359"/>
                    <a:pt x="165604" y="11704"/>
                    <a:pt x="165604" y="12049"/>
                  </a:cubicBezTo>
                  <a:cubicBezTo>
                    <a:pt x="165604" y="13049"/>
                    <a:pt x="165485" y="14049"/>
                    <a:pt x="165235" y="15002"/>
                  </a:cubicBezTo>
                  <a:lnTo>
                    <a:pt x="165569" y="15097"/>
                  </a:lnTo>
                  <a:cubicBezTo>
                    <a:pt x="165819" y="14109"/>
                    <a:pt x="165950" y="13073"/>
                    <a:pt x="165950" y="12049"/>
                  </a:cubicBezTo>
                  <a:cubicBezTo>
                    <a:pt x="165950" y="11692"/>
                    <a:pt x="165938" y="11335"/>
                    <a:pt x="165902" y="10990"/>
                  </a:cubicBezTo>
                  <a:close/>
                  <a:moveTo>
                    <a:pt x="163569" y="18645"/>
                  </a:moveTo>
                  <a:cubicBezTo>
                    <a:pt x="162807" y="19764"/>
                    <a:pt x="161866" y="20729"/>
                    <a:pt x="160782" y="21515"/>
                  </a:cubicBezTo>
                  <a:lnTo>
                    <a:pt x="160985" y="21800"/>
                  </a:lnTo>
                  <a:cubicBezTo>
                    <a:pt x="162104" y="20979"/>
                    <a:pt x="163068" y="19991"/>
                    <a:pt x="163854" y="18848"/>
                  </a:cubicBezTo>
                  <a:lnTo>
                    <a:pt x="163569" y="18645"/>
                  </a:lnTo>
                  <a:close/>
                  <a:moveTo>
                    <a:pt x="120527" y="23753"/>
                  </a:moveTo>
                  <a:lnTo>
                    <a:pt x="120527" y="24086"/>
                  </a:lnTo>
                  <a:lnTo>
                    <a:pt x="124611" y="24086"/>
                  </a:lnTo>
                  <a:lnTo>
                    <a:pt x="124611" y="23753"/>
                  </a:lnTo>
                  <a:close/>
                  <a:moveTo>
                    <a:pt x="128695" y="23753"/>
                  </a:moveTo>
                  <a:lnTo>
                    <a:pt x="128695" y="24086"/>
                  </a:lnTo>
                  <a:lnTo>
                    <a:pt x="132779" y="24086"/>
                  </a:lnTo>
                  <a:lnTo>
                    <a:pt x="132779" y="23753"/>
                  </a:lnTo>
                  <a:close/>
                  <a:moveTo>
                    <a:pt x="136863" y="23753"/>
                  </a:moveTo>
                  <a:lnTo>
                    <a:pt x="136863" y="24086"/>
                  </a:lnTo>
                  <a:lnTo>
                    <a:pt x="140947" y="24086"/>
                  </a:lnTo>
                  <a:lnTo>
                    <a:pt x="140947" y="23753"/>
                  </a:lnTo>
                  <a:close/>
                  <a:moveTo>
                    <a:pt x="145030" y="23753"/>
                  </a:moveTo>
                  <a:lnTo>
                    <a:pt x="145030" y="24086"/>
                  </a:lnTo>
                  <a:lnTo>
                    <a:pt x="149114" y="24086"/>
                  </a:lnTo>
                  <a:lnTo>
                    <a:pt x="149114" y="23753"/>
                  </a:lnTo>
                  <a:close/>
                  <a:moveTo>
                    <a:pt x="157187" y="23289"/>
                  </a:moveTo>
                  <a:cubicBezTo>
                    <a:pt x="156127" y="23586"/>
                    <a:pt x="155020" y="23753"/>
                    <a:pt x="153913" y="23753"/>
                  </a:cubicBezTo>
                  <a:lnTo>
                    <a:pt x="153198" y="23753"/>
                  </a:lnTo>
                  <a:lnTo>
                    <a:pt x="153198" y="24086"/>
                  </a:lnTo>
                  <a:lnTo>
                    <a:pt x="153913" y="24086"/>
                  </a:lnTo>
                  <a:cubicBezTo>
                    <a:pt x="155056" y="24086"/>
                    <a:pt x="156187" y="23932"/>
                    <a:pt x="157282" y="23610"/>
                  </a:cubicBezTo>
                  <a:lnTo>
                    <a:pt x="157187" y="23289"/>
                  </a:lnTo>
                  <a:close/>
                  <a:moveTo>
                    <a:pt x="116444" y="24253"/>
                  </a:moveTo>
                  <a:cubicBezTo>
                    <a:pt x="115110" y="24658"/>
                    <a:pt x="113872" y="25277"/>
                    <a:pt x="112753" y="26099"/>
                  </a:cubicBezTo>
                  <a:lnTo>
                    <a:pt x="112955" y="26372"/>
                  </a:lnTo>
                  <a:cubicBezTo>
                    <a:pt x="114050" y="25575"/>
                    <a:pt x="115253" y="24967"/>
                    <a:pt x="116539" y="24586"/>
                  </a:cubicBezTo>
                  <a:lnTo>
                    <a:pt x="116444" y="24253"/>
                  </a:lnTo>
                  <a:close/>
                  <a:moveTo>
                    <a:pt x="109907" y="29075"/>
                  </a:moveTo>
                  <a:cubicBezTo>
                    <a:pt x="109133" y="30230"/>
                    <a:pt x="108562" y="31492"/>
                    <a:pt x="108228" y="32837"/>
                  </a:cubicBezTo>
                  <a:lnTo>
                    <a:pt x="108562" y="32921"/>
                  </a:lnTo>
                  <a:cubicBezTo>
                    <a:pt x="108883" y="31623"/>
                    <a:pt x="109431" y="30385"/>
                    <a:pt x="110193" y="29266"/>
                  </a:cubicBezTo>
                  <a:lnTo>
                    <a:pt x="109907" y="29075"/>
                  </a:lnTo>
                  <a:close/>
                  <a:moveTo>
                    <a:pt x="108252" y="36921"/>
                  </a:moveTo>
                  <a:lnTo>
                    <a:pt x="107919" y="36945"/>
                  </a:lnTo>
                  <a:cubicBezTo>
                    <a:pt x="108050" y="38338"/>
                    <a:pt x="108419" y="39672"/>
                    <a:pt x="109002" y="40922"/>
                  </a:cubicBezTo>
                  <a:lnTo>
                    <a:pt x="109312" y="40779"/>
                  </a:lnTo>
                  <a:cubicBezTo>
                    <a:pt x="108740" y="39564"/>
                    <a:pt x="108383" y="38255"/>
                    <a:pt x="108252" y="36921"/>
                  </a:cubicBezTo>
                  <a:close/>
                  <a:moveTo>
                    <a:pt x="111622" y="44053"/>
                  </a:moveTo>
                  <a:lnTo>
                    <a:pt x="111371" y="44291"/>
                  </a:lnTo>
                  <a:cubicBezTo>
                    <a:pt x="112360" y="45279"/>
                    <a:pt x="113491" y="46077"/>
                    <a:pt x="114741" y="46672"/>
                  </a:cubicBezTo>
                  <a:lnTo>
                    <a:pt x="114884" y="46363"/>
                  </a:lnTo>
                  <a:cubicBezTo>
                    <a:pt x="113669" y="45791"/>
                    <a:pt x="112574" y="45006"/>
                    <a:pt x="111622" y="44053"/>
                  </a:cubicBezTo>
                  <a:close/>
                  <a:moveTo>
                    <a:pt x="118741" y="47434"/>
                  </a:moveTo>
                  <a:lnTo>
                    <a:pt x="118706" y="47780"/>
                  </a:lnTo>
                  <a:cubicBezTo>
                    <a:pt x="119099" y="47815"/>
                    <a:pt x="119503" y="47839"/>
                    <a:pt x="119908" y="47839"/>
                  </a:cubicBezTo>
                  <a:lnTo>
                    <a:pt x="122813" y="47839"/>
                  </a:lnTo>
                  <a:lnTo>
                    <a:pt x="122813" y="47494"/>
                  </a:lnTo>
                  <a:lnTo>
                    <a:pt x="119908" y="47494"/>
                  </a:lnTo>
                  <a:cubicBezTo>
                    <a:pt x="119515" y="47494"/>
                    <a:pt x="119122" y="47470"/>
                    <a:pt x="118741" y="47434"/>
                  </a:cubicBezTo>
                  <a:close/>
                  <a:moveTo>
                    <a:pt x="126897" y="47494"/>
                  </a:moveTo>
                  <a:lnTo>
                    <a:pt x="126897" y="47839"/>
                  </a:lnTo>
                  <a:lnTo>
                    <a:pt x="130969" y="47839"/>
                  </a:lnTo>
                  <a:lnTo>
                    <a:pt x="130969" y="47494"/>
                  </a:lnTo>
                  <a:close/>
                  <a:moveTo>
                    <a:pt x="135053" y="47494"/>
                  </a:moveTo>
                  <a:lnTo>
                    <a:pt x="135053" y="47839"/>
                  </a:lnTo>
                  <a:lnTo>
                    <a:pt x="139137" y="47839"/>
                  </a:lnTo>
                  <a:lnTo>
                    <a:pt x="139137" y="47494"/>
                  </a:lnTo>
                  <a:close/>
                  <a:moveTo>
                    <a:pt x="143221" y="47494"/>
                  </a:moveTo>
                  <a:lnTo>
                    <a:pt x="143221" y="47839"/>
                  </a:lnTo>
                  <a:lnTo>
                    <a:pt x="147305" y="47839"/>
                  </a:lnTo>
                  <a:lnTo>
                    <a:pt x="147305" y="47494"/>
                  </a:lnTo>
                  <a:close/>
                  <a:moveTo>
                    <a:pt x="151388" y="47494"/>
                  </a:moveTo>
                  <a:lnTo>
                    <a:pt x="151388" y="47839"/>
                  </a:lnTo>
                  <a:lnTo>
                    <a:pt x="153913" y="47839"/>
                  </a:lnTo>
                  <a:cubicBezTo>
                    <a:pt x="154425" y="47839"/>
                    <a:pt x="154948" y="47875"/>
                    <a:pt x="155448" y="47935"/>
                  </a:cubicBezTo>
                  <a:lnTo>
                    <a:pt x="155496" y="47601"/>
                  </a:lnTo>
                  <a:cubicBezTo>
                    <a:pt x="154972" y="47530"/>
                    <a:pt x="154436" y="47494"/>
                    <a:pt x="153913" y="47494"/>
                  </a:cubicBezTo>
                  <a:close/>
                  <a:moveTo>
                    <a:pt x="159425" y="48828"/>
                  </a:moveTo>
                  <a:lnTo>
                    <a:pt x="159270" y="49137"/>
                  </a:lnTo>
                  <a:cubicBezTo>
                    <a:pt x="160461" y="49756"/>
                    <a:pt x="161544" y="50566"/>
                    <a:pt x="162461" y="51554"/>
                  </a:cubicBezTo>
                  <a:lnTo>
                    <a:pt x="162711" y="51316"/>
                  </a:lnTo>
                  <a:cubicBezTo>
                    <a:pt x="161759" y="50304"/>
                    <a:pt x="160663" y="49470"/>
                    <a:pt x="159425" y="48828"/>
                  </a:cubicBezTo>
                  <a:close/>
                  <a:moveTo>
                    <a:pt x="164973" y="54769"/>
                  </a:moveTo>
                  <a:lnTo>
                    <a:pt x="164652" y="54900"/>
                  </a:lnTo>
                  <a:cubicBezTo>
                    <a:pt x="165188" y="56138"/>
                    <a:pt x="165497" y="57448"/>
                    <a:pt x="165593" y="58793"/>
                  </a:cubicBezTo>
                  <a:lnTo>
                    <a:pt x="165926" y="58781"/>
                  </a:lnTo>
                  <a:cubicBezTo>
                    <a:pt x="165843" y="57388"/>
                    <a:pt x="165521" y="56043"/>
                    <a:pt x="164973" y="54769"/>
                  </a:cubicBezTo>
                  <a:close/>
                  <a:moveTo>
                    <a:pt x="165152" y="62782"/>
                  </a:moveTo>
                  <a:cubicBezTo>
                    <a:pt x="164783" y="64067"/>
                    <a:pt x="164200" y="65282"/>
                    <a:pt x="163402" y="66377"/>
                  </a:cubicBezTo>
                  <a:lnTo>
                    <a:pt x="163688" y="66580"/>
                  </a:lnTo>
                  <a:cubicBezTo>
                    <a:pt x="164497" y="65449"/>
                    <a:pt x="165104" y="64198"/>
                    <a:pt x="165485" y="62877"/>
                  </a:cubicBezTo>
                  <a:lnTo>
                    <a:pt x="165152" y="62782"/>
                  </a:lnTo>
                  <a:close/>
                  <a:moveTo>
                    <a:pt x="160544" y="69175"/>
                  </a:moveTo>
                  <a:cubicBezTo>
                    <a:pt x="159425" y="69949"/>
                    <a:pt x="158211" y="70509"/>
                    <a:pt x="156901" y="70854"/>
                  </a:cubicBezTo>
                  <a:lnTo>
                    <a:pt x="156996" y="71187"/>
                  </a:lnTo>
                  <a:cubicBezTo>
                    <a:pt x="158330" y="70830"/>
                    <a:pt x="159592" y="70247"/>
                    <a:pt x="160735" y="69461"/>
                  </a:cubicBezTo>
                  <a:lnTo>
                    <a:pt x="160544" y="69175"/>
                  </a:lnTo>
                  <a:close/>
                  <a:moveTo>
                    <a:pt x="124314" y="71247"/>
                  </a:moveTo>
                  <a:lnTo>
                    <a:pt x="124314" y="71580"/>
                  </a:lnTo>
                  <a:lnTo>
                    <a:pt x="128397" y="71580"/>
                  </a:lnTo>
                  <a:lnTo>
                    <a:pt x="128397" y="71247"/>
                  </a:lnTo>
                  <a:close/>
                  <a:moveTo>
                    <a:pt x="132481" y="71247"/>
                  </a:moveTo>
                  <a:lnTo>
                    <a:pt x="132481" y="71580"/>
                  </a:lnTo>
                  <a:lnTo>
                    <a:pt x="136565" y="71580"/>
                  </a:lnTo>
                  <a:lnTo>
                    <a:pt x="136565" y="71247"/>
                  </a:lnTo>
                  <a:close/>
                  <a:moveTo>
                    <a:pt x="140649" y="71247"/>
                  </a:moveTo>
                  <a:lnTo>
                    <a:pt x="140649" y="71580"/>
                  </a:lnTo>
                  <a:lnTo>
                    <a:pt x="144733" y="71580"/>
                  </a:lnTo>
                  <a:lnTo>
                    <a:pt x="144733" y="71247"/>
                  </a:lnTo>
                  <a:close/>
                  <a:moveTo>
                    <a:pt x="148817" y="71247"/>
                  </a:moveTo>
                  <a:lnTo>
                    <a:pt x="148817" y="71580"/>
                  </a:lnTo>
                  <a:lnTo>
                    <a:pt x="152901" y="71580"/>
                  </a:lnTo>
                  <a:lnTo>
                    <a:pt x="152901" y="71247"/>
                  </a:lnTo>
                  <a:close/>
                  <a:moveTo>
                    <a:pt x="119837" y="71247"/>
                  </a:moveTo>
                  <a:cubicBezTo>
                    <a:pt x="118575" y="71247"/>
                    <a:pt x="117337" y="71437"/>
                    <a:pt x="116158" y="71818"/>
                  </a:cubicBezTo>
                  <a:lnTo>
                    <a:pt x="116265" y="72140"/>
                  </a:lnTo>
                  <a:cubicBezTo>
                    <a:pt x="117408" y="71771"/>
                    <a:pt x="118610" y="71580"/>
                    <a:pt x="119837" y="71580"/>
                  </a:cubicBezTo>
                  <a:lnTo>
                    <a:pt x="120230" y="71580"/>
                  </a:lnTo>
                  <a:lnTo>
                    <a:pt x="120230" y="71247"/>
                  </a:lnTo>
                  <a:close/>
                  <a:moveTo>
                    <a:pt x="112503" y="73723"/>
                  </a:moveTo>
                  <a:cubicBezTo>
                    <a:pt x="111407" y="74581"/>
                    <a:pt x="110467" y="75593"/>
                    <a:pt x="109717" y="76760"/>
                  </a:cubicBezTo>
                  <a:lnTo>
                    <a:pt x="110002" y="76950"/>
                  </a:lnTo>
                  <a:cubicBezTo>
                    <a:pt x="110729" y="75819"/>
                    <a:pt x="111645" y="74819"/>
                    <a:pt x="112717" y="73997"/>
                  </a:cubicBezTo>
                  <a:lnTo>
                    <a:pt x="112503" y="73723"/>
                  </a:lnTo>
                  <a:close/>
                  <a:moveTo>
                    <a:pt x="108109" y="80558"/>
                  </a:moveTo>
                  <a:cubicBezTo>
                    <a:pt x="107895" y="81451"/>
                    <a:pt x="107788" y="82367"/>
                    <a:pt x="107788" y="83284"/>
                  </a:cubicBezTo>
                  <a:cubicBezTo>
                    <a:pt x="107788" y="83748"/>
                    <a:pt x="107823" y="84213"/>
                    <a:pt x="107871" y="84665"/>
                  </a:cubicBezTo>
                  <a:lnTo>
                    <a:pt x="108216" y="84630"/>
                  </a:lnTo>
                  <a:cubicBezTo>
                    <a:pt x="108157" y="84189"/>
                    <a:pt x="108133" y="83737"/>
                    <a:pt x="108133" y="83284"/>
                  </a:cubicBezTo>
                  <a:cubicBezTo>
                    <a:pt x="108133" y="82391"/>
                    <a:pt x="108240" y="81498"/>
                    <a:pt x="108443" y="80629"/>
                  </a:cubicBezTo>
                  <a:lnTo>
                    <a:pt x="108109" y="80558"/>
                  </a:lnTo>
                  <a:close/>
                  <a:moveTo>
                    <a:pt x="109347" y="88475"/>
                  </a:moveTo>
                  <a:lnTo>
                    <a:pt x="109038" y="88618"/>
                  </a:lnTo>
                  <a:cubicBezTo>
                    <a:pt x="109645" y="89868"/>
                    <a:pt x="110467" y="90987"/>
                    <a:pt x="111467" y="91952"/>
                  </a:cubicBezTo>
                  <a:lnTo>
                    <a:pt x="111705" y="91702"/>
                  </a:lnTo>
                  <a:cubicBezTo>
                    <a:pt x="110729" y="90761"/>
                    <a:pt x="109943" y="89678"/>
                    <a:pt x="109347" y="88475"/>
                  </a:cubicBezTo>
                  <a:close/>
                  <a:moveTo>
                    <a:pt x="115015" y="93952"/>
                  </a:moveTo>
                  <a:lnTo>
                    <a:pt x="114872" y="94262"/>
                  </a:lnTo>
                  <a:cubicBezTo>
                    <a:pt x="116134" y="94833"/>
                    <a:pt x="117479" y="95178"/>
                    <a:pt x="118872" y="95298"/>
                  </a:cubicBezTo>
                  <a:lnTo>
                    <a:pt x="118896" y="94952"/>
                  </a:lnTo>
                  <a:cubicBezTo>
                    <a:pt x="117551" y="94845"/>
                    <a:pt x="116241" y="94512"/>
                    <a:pt x="115015" y="93952"/>
                  </a:cubicBezTo>
                  <a:close/>
                  <a:moveTo>
                    <a:pt x="122968" y="94988"/>
                  </a:moveTo>
                  <a:lnTo>
                    <a:pt x="122968" y="95333"/>
                  </a:lnTo>
                  <a:lnTo>
                    <a:pt x="127052" y="95333"/>
                  </a:lnTo>
                  <a:lnTo>
                    <a:pt x="127052" y="94988"/>
                  </a:lnTo>
                  <a:close/>
                  <a:moveTo>
                    <a:pt x="131136" y="94988"/>
                  </a:moveTo>
                  <a:lnTo>
                    <a:pt x="131136" y="95333"/>
                  </a:lnTo>
                  <a:lnTo>
                    <a:pt x="135220" y="95333"/>
                  </a:lnTo>
                  <a:lnTo>
                    <a:pt x="135220" y="94988"/>
                  </a:lnTo>
                  <a:close/>
                  <a:moveTo>
                    <a:pt x="139304" y="94988"/>
                  </a:moveTo>
                  <a:lnTo>
                    <a:pt x="139304" y="95333"/>
                  </a:lnTo>
                  <a:lnTo>
                    <a:pt x="143376" y="95333"/>
                  </a:lnTo>
                  <a:lnTo>
                    <a:pt x="143376" y="94988"/>
                  </a:lnTo>
                  <a:close/>
                  <a:moveTo>
                    <a:pt x="147459" y="94988"/>
                  </a:moveTo>
                  <a:lnTo>
                    <a:pt x="147459" y="95333"/>
                  </a:lnTo>
                  <a:lnTo>
                    <a:pt x="151543" y="95333"/>
                  </a:lnTo>
                  <a:lnTo>
                    <a:pt x="151543" y="94988"/>
                  </a:lnTo>
                  <a:close/>
                  <a:moveTo>
                    <a:pt x="155627" y="94988"/>
                  </a:moveTo>
                  <a:lnTo>
                    <a:pt x="155627" y="95333"/>
                  </a:lnTo>
                  <a:lnTo>
                    <a:pt x="159711" y="95333"/>
                  </a:lnTo>
                  <a:lnTo>
                    <a:pt x="159711" y="949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áfico 10" descr="Bandeira com preenchimento sólido">
            <a:extLst>
              <a:ext uri="{FF2B5EF4-FFF2-40B4-BE49-F238E27FC236}">
                <a16:creationId xmlns:a16="http://schemas.microsoft.com/office/drawing/2014/main" id="{BF801BC6-EAF4-DE61-E869-A4C6A387B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8724" y="5648933"/>
            <a:ext cx="1056407" cy="914400"/>
          </a:xfrm>
          <a:prstGeom prst="rect">
            <a:avLst/>
          </a:prstGeom>
        </p:spPr>
      </p:pic>
      <p:pic>
        <p:nvPicPr>
          <p:cNvPr id="12" name="Gráfico 11" descr="Chat com preenchimento sólido">
            <a:extLst>
              <a:ext uri="{FF2B5EF4-FFF2-40B4-BE49-F238E27FC236}">
                <a16:creationId xmlns:a16="http://schemas.microsoft.com/office/drawing/2014/main" id="{EFEB844F-858B-C8B2-1BD4-C4DCDDCD62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0030" y="941408"/>
            <a:ext cx="914400" cy="914400"/>
          </a:xfrm>
          <a:prstGeom prst="rect">
            <a:avLst/>
          </a:prstGeom>
        </p:spPr>
      </p:pic>
      <p:pic>
        <p:nvPicPr>
          <p:cNvPr id="13" name="Gráfico 12" descr="Projeto com preenchimento sólido">
            <a:extLst>
              <a:ext uri="{FF2B5EF4-FFF2-40B4-BE49-F238E27FC236}">
                <a16:creationId xmlns:a16="http://schemas.microsoft.com/office/drawing/2014/main" id="{64657097-34B1-E4AC-7678-D701FFA5F7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1289" y="3354529"/>
            <a:ext cx="914400" cy="914400"/>
          </a:xfrm>
          <a:prstGeom prst="rect">
            <a:avLst/>
          </a:prstGeom>
        </p:spPr>
      </p:pic>
      <p:pic>
        <p:nvPicPr>
          <p:cNvPr id="14" name="Gráfico 13" descr="Rede social com preenchimento sólido">
            <a:extLst>
              <a:ext uri="{FF2B5EF4-FFF2-40B4-BE49-F238E27FC236}">
                <a16:creationId xmlns:a16="http://schemas.microsoft.com/office/drawing/2014/main" id="{86B9302C-298C-E12A-00F7-74D07EB4F2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67430" y="4268929"/>
            <a:ext cx="914400" cy="914400"/>
          </a:xfrm>
          <a:prstGeom prst="rect">
            <a:avLst/>
          </a:prstGeom>
        </p:spPr>
      </p:pic>
      <p:pic>
        <p:nvPicPr>
          <p:cNvPr id="15" name="Gráfico 14" descr="Pesquisa com preenchimento sólido">
            <a:extLst>
              <a:ext uri="{FF2B5EF4-FFF2-40B4-BE49-F238E27FC236}">
                <a16:creationId xmlns:a16="http://schemas.microsoft.com/office/drawing/2014/main" id="{A550FB75-760B-D4D8-9B15-C71AA199E7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52072" y="5418364"/>
            <a:ext cx="914400" cy="914400"/>
          </a:xfrm>
          <a:prstGeom prst="rect">
            <a:avLst/>
          </a:prstGeom>
        </p:spPr>
      </p:pic>
      <p:pic>
        <p:nvPicPr>
          <p:cNvPr id="16" name="Gráfico 15" descr="Bolha de pensamento com preenchimento sólido">
            <a:extLst>
              <a:ext uri="{FF2B5EF4-FFF2-40B4-BE49-F238E27FC236}">
                <a16:creationId xmlns:a16="http://schemas.microsoft.com/office/drawing/2014/main" id="{6AE14F72-DCEA-8400-648C-F4BCEAEA23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7430" y="2120865"/>
            <a:ext cx="914400" cy="9144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3EB58AE9-24FB-EF8A-32B6-375BD51CFCFE}"/>
              </a:ext>
            </a:extLst>
          </p:cNvPr>
          <p:cNvSpPr txBox="1"/>
          <p:nvPr/>
        </p:nvSpPr>
        <p:spPr>
          <a:xfrm>
            <a:off x="9444430" y="92824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Acolhimento e cadastramento das famílias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DF2F7B8-68D8-0935-49E0-3E159E305A39}"/>
              </a:ext>
            </a:extLst>
          </p:cNvPr>
          <p:cNvSpPr txBox="1"/>
          <p:nvPr/>
        </p:nvSpPr>
        <p:spPr>
          <a:xfrm>
            <a:off x="678124" y="2169086"/>
            <a:ext cx="2279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Recebimento de incentivos para adesão ao programa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BB65CCF7-8F1E-6BC8-8A7F-F5F5C90E112B}"/>
              </a:ext>
            </a:extLst>
          </p:cNvPr>
          <p:cNvSpPr txBox="1"/>
          <p:nvPr/>
        </p:nvSpPr>
        <p:spPr>
          <a:xfrm>
            <a:off x="7815688" y="3488563"/>
            <a:ext cx="323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Desenvolvimento do Plano Familiar de Autonomia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04CAFFC-AC79-AB51-8582-E3778154B3A7}"/>
              </a:ext>
            </a:extLst>
          </p:cNvPr>
          <p:cNvSpPr txBox="1"/>
          <p:nvPr/>
        </p:nvSpPr>
        <p:spPr>
          <a:xfrm>
            <a:off x="-45005" y="4259999"/>
            <a:ext cx="3053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Acompanhamento mensal e encaminhamentos intersetoriais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69592BB-5BE7-8CE7-B73F-309E7DAC35E9}"/>
              </a:ext>
            </a:extLst>
          </p:cNvPr>
          <p:cNvSpPr txBox="1"/>
          <p:nvPr/>
        </p:nvSpPr>
        <p:spPr>
          <a:xfrm>
            <a:off x="7896304" y="5271829"/>
            <a:ext cx="3232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Monitoramento e acompanhamento dos atendimentos através de um sistema de informação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3BCD579-0656-AA47-05A1-D181352AA857}"/>
              </a:ext>
            </a:extLst>
          </p:cNvPr>
          <p:cNvSpPr txBox="1"/>
          <p:nvPr/>
        </p:nvSpPr>
        <p:spPr>
          <a:xfrm>
            <a:off x="-109919" y="5650867"/>
            <a:ext cx="3232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Alcance dos critérios pré-definidos de autonomia e reintegração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D961FBE-A185-8DE7-1D1F-A04CF209F6BE}"/>
              </a:ext>
            </a:extLst>
          </p:cNvPr>
          <p:cNvSpPr txBox="1"/>
          <p:nvPr/>
        </p:nvSpPr>
        <p:spPr>
          <a:xfrm>
            <a:off x="5708228" y="784787"/>
            <a:ext cx="2498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Pactuação da participação/ Assinatura do termo de adesão</a:t>
            </a:r>
          </a:p>
        </p:txBody>
      </p:sp>
      <p:sp>
        <p:nvSpPr>
          <p:cNvPr id="26" name="Rolagem: Vertical 25">
            <a:extLst>
              <a:ext uri="{FF2B5EF4-FFF2-40B4-BE49-F238E27FC236}">
                <a16:creationId xmlns:a16="http://schemas.microsoft.com/office/drawing/2014/main" id="{A33EDE10-9177-A96D-4E57-436C6DBFD07E}"/>
              </a:ext>
            </a:extLst>
          </p:cNvPr>
          <p:cNvSpPr/>
          <p:nvPr/>
        </p:nvSpPr>
        <p:spPr>
          <a:xfrm>
            <a:off x="5098795" y="1108493"/>
            <a:ext cx="566528" cy="436621"/>
          </a:xfrm>
          <a:prstGeom prst="verticalScroll">
            <a:avLst/>
          </a:prstGeom>
          <a:solidFill>
            <a:srgbClr val="89C9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4F5DE041-2E3F-13C8-2019-6EE4CDF73435}"/>
              </a:ext>
            </a:extLst>
          </p:cNvPr>
          <p:cNvSpPr/>
          <p:nvPr/>
        </p:nvSpPr>
        <p:spPr>
          <a:xfrm>
            <a:off x="678123" y="2078488"/>
            <a:ext cx="3203707" cy="1148315"/>
          </a:xfrm>
          <a:prstGeom prst="round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2646006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3DEB3-3AD2-4F29-7C1D-890AE3CEE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3;p14">
            <a:extLst>
              <a:ext uri="{FF2B5EF4-FFF2-40B4-BE49-F238E27FC236}">
                <a16:creationId xmlns:a16="http://schemas.microsoft.com/office/drawing/2014/main" id="{4A2B9A52-D2E6-7598-7E14-B0A716B1D951}"/>
              </a:ext>
            </a:extLst>
          </p:cNvPr>
          <p:cNvSpPr txBox="1"/>
          <p:nvPr/>
        </p:nvSpPr>
        <p:spPr>
          <a:xfrm>
            <a:off x="191378" y="206329"/>
            <a:ext cx="110337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700" b="1" dirty="0">
                <a:solidFill>
                  <a:schemeClr val="dk1"/>
                </a:solidFill>
                <a:latin typeface="Verdana"/>
                <a:ea typeface="Verdana"/>
              </a:rPr>
              <a:t>Caminho do beneficiário: </a:t>
            </a:r>
            <a:r>
              <a:rPr lang="pt-BR" sz="2700" dirty="0">
                <a:solidFill>
                  <a:schemeClr val="dk1"/>
                </a:solidFill>
                <a:latin typeface="Verdana"/>
                <a:ea typeface="Verdana"/>
              </a:rPr>
              <a:t>Incentivo de participação e de graduação </a:t>
            </a:r>
            <a:b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srgbClr val="FF68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srgbClr val="4EB9B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1AA9029-DC28-9E67-C0AA-C8A6F0104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43" y="1393442"/>
            <a:ext cx="6602396" cy="489683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229B43A-2066-642E-64F8-BB8005A9F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277" y="1339494"/>
            <a:ext cx="2669494" cy="1782067"/>
          </a:xfrm>
          <a:prstGeom prst="rect">
            <a:avLst/>
          </a:prstGeom>
        </p:spPr>
      </p:pic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1DAAE330-C7F6-E00F-4867-0A917595D6F2}"/>
              </a:ext>
            </a:extLst>
          </p:cNvPr>
          <p:cNvSpPr/>
          <p:nvPr/>
        </p:nvSpPr>
        <p:spPr>
          <a:xfrm>
            <a:off x="2547258" y="4376057"/>
            <a:ext cx="1665514" cy="315686"/>
          </a:xfrm>
          <a:prstGeom prst="roundRect">
            <a:avLst/>
          </a:prstGeom>
          <a:noFill/>
          <a:ln w="571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FD0B1318-80BB-C7A8-31F7-DBD2576DED76}"/>
              </a:ext>
            </a:extLst>
          </p:cNvPr>
          <p:cNvSpPr/>
          <p:nvPr/>
        </p:nvSpPr>
        <p:spPr>
          <a:xfrm>
            <a:off x="4897243" y="4058851"/>
            <a:ext cx="1144329" cy="458720"/>
          </a:xfrm>
          <a:prstGeom prst="roundRect">
            <a:avLst/>
          </a:prstGeom>
          <a:noFill/>
          <a:ln w="571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 descr="PROGRAMA PROSPERA FAMÍLIA – O FUTURO DA SUA FAMÍLIA COMEÇA AGORA -  Prefeitura de Embu-Guaçu">
            <a:extLst>
              <a:ext uri="{FF2B5EF4-FFF2-40B4-BE49-F238E27FC236}">
                <a16:creationId xmlns:a16="http://schemas.microsoft.com/office/drawing/2014/main" id="{31BDF385-9D71-14A5-0D44-2C25962B0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277" y="3157294"/>
            <a:ext cx="3336472" cy="19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681916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imple Light">
  <a:themeElements>
    <a:clrScheme name="Insper">
      <a:dk1>
        <a:srgbClr val="414041"/>
      </a:dk1>
      <a:lt1>
        <a:srgbClr val="FFFFFF"/>
      </a:lt1>
      <a:dk2>
        <a:srgbClr val="414041"/>
      </a:dk2>
      <a:lt2>
        <a:srgbClr val="FFFFFF"/>
      </a:lt2>
      <a:accent1>
        <a:srgbClr val="C00026"/>
      </a:accent1>
      <a:accent2>
        <a:srgbClr val="FAA61A"/>
      </a:accent2>
      <a:accent3>
        <a:srgbClr val="EE2A5D"/>
      </a:accent3>
      <a:accent4>
        <a:srgbClr val="3CBFAE"/>
      </a:accent4>
      <a:accent5>
        <a:srgbClr val="202020"/>
      </a:accent5>
      <a:accent6>
        <a:srgbClr val="F15922"/>
      </a:accent6>
      <a:hlink>
        <a:srgbClr val="EE2A5D"/>
      </a:hlink>
      <a:folHlink>
        <a:srgbClr val="C3305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2592</TotalTime>
  <Words>4917</Words>
  <Application>Microsoft Office PowerPoint</Application>
  <PresentationFormat>Widescreen</PresentationFormat>
  <Paragraphs>790</Paragraphs>
  <Slides>65</Slides>
  <Notes>33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65</vt:i4>
      </vt:variant>
    </vt:vector>
  </HeadingPairs>
  <TitlesOfParts>
    <vt:vector size="77" baseType="lpstr">
      <vt:lpstr>Aptos</vt:lpstr>
      <vt:lpstr>Aptos Display</vt:lpstr>
      <vt:lpstr>Arial</vt:lpstr>
      <vt:lpstr>Calibri</vt:lpstr>
      <vt:lpstr>Comfortaa Light</vt:lpstr>
      <vt:lpstr>Gadugi</vt:lpstr>
      <vt:lpstr>Impact</vt:lpstr>
      <vt:lpstr>Lato Light</vt:lpstr>
      <vt:lpstr>Verdana</vt:lpstr>
      <vt:lpstr>Simple Light</vt:lpstr>
      <vt:lpstr>Personalizar design</vt:lpstr>
      <vt:lpstr>1_Personalizar design</vt:lpstr>
      <vt:lpstr>Apresentação do PowerPoint</vt:lpstr>
      <vt:lpstr>Apresentação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Laura Almeida Ramos de Abreu</dc:creator>
  <cp:lastModifiedBy>Debora Cristina Gomes Bonfim</cp:lastModifiedBy>
  <cp:revision>151</cp:revision>
  <dcterms:created xsi:type="dcterms:W3CDTF">2024-12-06T18:50:43Z</dcterms:created>
  <dcterms:modified xsi:type="dcterms:W3CDTF">2025-01-24T17:19:57Z</dcterms:modified>
</cp:coreProperties>
</file>